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Patrick Hand"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12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719983"/>
            <a:ext cx="7415927" cy="1234202"/>
          </a:xfrm>
          <a:prstGeom prst="rect">
            <a:avLst/>
          </a:prstGeom>
          <a:noFill/>
          <a:ln/>
        </p:spPr>
        <p:txBody>
          <a:bodyPr wrap="square" lIns="0" tIns="0" rIns="0" bIns="0" rtlCol="0" anchor="t"/>
          <a:lstStyle/>
          <a:p>
            <a:pPr marL="0" indent="0" algn="l">
              <a:lnSpc>
                <a:spcPts val="4850"/>
              </a:lnSpc>
              <a:buNone/>
            </a:pPr>
            <a:r>
              <a:rPr lang="en-US" sz="3850" dirty="0">
                <a:solidFill>
                  <a:srgbClr val="383838"/>
                </a:solidFill>
                <a:latin typeface="Patrick Hand" pitchFamily="34" charset="0"/>
                <a:ea typeface="Patrick Hand" pitchFamily="34" charset="-122"/>
                <a:cs typeface="Patrick Hand" pitchFamily="34" charset="-120"/>
              </a:rPr>
              <a:t>Wildlife Protection in India: Safeguarding Our Natural Heritage</a:t>
            </a:r>
            <a:endParaRPr lang="en-US" sz="3850" dirty="0"/>
          </a:p>
        </p:txBody>
      </p:sp>
      <p:sp>
        <p:nvSpPr>
          <p:cNvPr id="4" name="Text 1"/>
          <p:cNvSpPr/>
          <p:nvPr/>
        </p:nvSpPr>
        <p:spPr>
          <a:xfrm>
            <a:off x="864037" y="4324469"/>
            <a:ext cx="7415927"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India's rich biodiversity is a testament to nature's grandeur. From the Bengal tiger's prowl to the Asiatic lion's roar, our wildlife represents an irreplaceable natural treasure that demands protection and reverence.</a:t>
            </a:r>
            <a:endParaRPr lang="en-US" sz="1900" dirty="0"/>
          </a:p>
        </p:txBody>
      </p:sp>
      <p:sp>
        <p:nvSpPr>
          <p:cNvPr id="8" name="Rectangle: Rounded Corners 7">
            <a:extLst>
              <a:ext uri="{FF2B5EF4-FFF2-40B4-BE49-F238E27FC236}">
                <a16:creationId xmlns:a16="http://schemas.microsoft.com/office/drawing/2014/main" id="{9E377704-924B-6E78-9F49-F29488C8BD28}"/>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6160" y="1790938"/>
            <a:ext cx="7731681" cy="1527810"/>
          </a:xfrm>
          <a:prstGeom prst="rect">
            <a:avLst/>
          </a:prstGeom>
          <a:noFill/>
          <a:ln/>
        </p:spPr>
        <p:txBody>
          <a:bodyPr wrap="square" lIns="0" tIns="0" rIns="0" bIns="0" rtlCol="0" anchor="t"/>
          <a:lstStyle/>
          <a:p>
            <a:pPr marL="0" indent="0" algn="l">
              <a:lnSpc>
                <a:spcPts val="6000"/>
              </a:lnSpc>
              <a:buNone/>
            </a:pPr>
            <a:r>
              <a:rPr lang="en-US" sz="4800" dirty="0">
                <a:solidFill>
                  <a:srgbClr val="383838"/>
                </a:solidFill>
                <a:latin typeface="Patrick Hand" pitchFamily="34" charset="0"/>
                <a:ea typeface="Patrick Hand" pitchFamily="34" charset="-122"/>
                <a:cs typeface="Patrick Hand" pitchFamily="34" charset="-120"/>
              </a:rPr>
              <a:t>Protecting India's Wildlife is Protecting Our Future</a:t>
            </a:r>
            <a:endParaRPr lang="en-US" sz="4800" dirty="0"/>
          </a:p>
        </p:txBody>
      </p:sp>
      <p:sp>
        <p:nvSpPr>
          <p:cNvPr id="4" name="Text 1"/>
          <p:cNvSpPr/>
          <p:nvPr/>
        </p:nvSpPr>
        <p:spPr>
          <a:xfrm>
            <a:off x="706160" y="3700701"/>
            <a:ext cx="1833563" cy="229195"/>
          </a:xfrm>
          <a:prstGeom prst="rect">
            <a:avLst/>
          </a:prstGeom>
          <a:noFill/>
          <a:ln/>
        </p:spPr>
        <p:txBody>
          <a:bodyPr wrap="none" lIns="0" tIns="0" rIns="0" bIns="0" rtlCol="0" anchor="t"/>
          <a:lstStyle/>
          <a:p>
            <a:pPr marL="0" indent="0" algn="l">
              <a:lnSpc>
                <a:spcPts val="1800"/>
              </a:lnSpc>
              <a:buNone/>
            </a:pPr>
            <a:r>
              <a:rPr lang="en-US" sz="1400" dirty="0">
                <a:solidFill>
                  <a:srgbClr val="383838"/>
                </a:solidFill>
                <a:latin typeface="Patrick Hand" pitchFamily="34" charset="0"/>
                <a:ea typeface="Patrick Hand" pitchFamily="34" charset="-122"/>
                <a:cs typeface="Patrick Hand" pitchFamily="34" charset="-120"/>
              </a:rPr>
              <a:t>A Priceless Heritage</a:t>
            </a:r>
            <a:endParaRPr lang="en-US" sz="1400" dirty="0"/>
          </a:p>
        </p:txBody>
      </p:sp>
      <p:sp>
        <p:nvSpPr>
          <p:cNvPr id="5" name="Text 2"/>
          <p:cNvSpPr/>
          <p:nvPr/>
        </p:nvSpPr>
        <p:spPr>
          <a:xfrm>
            <a:off x="706160" y="4082653"/>
            <a:ext cx="3679507" cy="732949"/>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Patrick Hand" pitchFamily="34" charset="0"/>
                <a:ea typeface="Patrick Hand" pitchFamily="34" charset="-122"/>
                <a:cs typeface="Patrick Hand" pitchFamily="34" charset="-120"/>
              </a:rPr>
              <a:t>Wildlife represents more than just animals and plants—it embodies our natural heritage, ecological health, and the intricate web of life that sustains humanity itself.</a:t>
            </a:r>
            <a:endParaRPr lang="en-US" sz="1200" dirty="0"/>
          </a:p>
        </p:txBody>
      </p:sp>
      <p:sp>
        <p:nvSpPr>
          <p:cNvPr id="6" name="Text 3"/>
          <p:cNvSpPr/>
          <p:nvPr/>
        </p:nvSpPr>
        <p:spPr>
          <a:xfrm>
            <a:off x="4765953" y="3700701"/>
            <a:ext cx="1916311" cy="229195"/>
          </a:xfrm>
          <a:prstGeom prst="rect">
            <a:avLst/>
          </a:prstGeom>
          <a:noFill/>
          <a:ln/>
        </p:spPr>
        <p:txBody>
          <a:bodyPr wrap="none" lIns="0" tIns="0" rIns="0" bIns="0" rtlCol="0" anchor="t"/>
          <a:lstStyle/>
          <a:p>
            <a:pPr marL="0" indent="0" algn="l">
              <a:lnSpc>
                <a:spcPts val="1800"/>
              </a:lnSpc>
              <a:buNone/>
            </a:pPr>
            <a:r>
              <a:rPr lang="en-US" sz="1400" dirty="0">
                <a:solidFill>
                  <a:srgbClr val="383838"/>
                </a:solidFill>
                <a:latin typeface="Patrick Hand" pitchFamily="34" charset="0"/>
                <a:ea typeface="Patrick Hand" pitchFamily="34" charset="-122"/>
                <a:cs typeface="Patrick Hand" pitchFamily="34" charset="-120"/>
              </a:rPr>
              <a:t>Our Collective Responsibility</a:t>
            </a:r>
            <a:endParaRPr lang="en-US" sz="1400" dirty="0"/>
          </a:p>
        </p:txBody>
      </p:sp>
      <p:sp>
        <p:nvSpPr>
          <p:cNvPr id="7" name="Text 4"/>
          <p:cNvSpPr/>
          <p:nvPr/>
        </p:nvSpPr>
        <p:spPr>
          <a:xfrm>
            <a:off x="4765953" y="4082653"/>
            <a:ext cx="3679507" cy="732949"/>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Patrick Hand" pitchFamily="34" charset="0"/>
                <a:ea typeface="Patrick Hand" pitchFamily="34" charset="-122"/>
                <a:cs typeface="Patrick Hand" pitchFamily="34" charset="-120"/>
              </a:rPr>
              <a:t>The survival of India's majestic species depends on actions we take today. Every effort, no matter how small, contributes to ensuring future generations inherit a world where wild wonders still thrive.</a:t>
            </a:r>
            <a:endParaRPr lang="en-US" sz="1200" dirty="0"/>
          </a:p>
        </p:txBody>
      </p:sp>
      <p:sp>
        <p:nvSpPr>
          <p:cNvPr id="8" name="Shape 5"/>
          <p:cNvSpPr/>
          <p:nvPr/>
        </p:nvSpPr>
        <p:spPr>
          <a:xfrm>
            <a:off x="706160" y="5124926"/>
            <a:ext cx="7731681" cy="1313617"/>
          </a:xfrm>
          <a:prstGeom prst="roundRect">
            <a:avLst>
              <a:gd name="adj" fmla="val 4885"/>
            </a:avLst>
          </a:prstGeom>
          <a:solidFill>
            <a:srgbClr val="F7F7F7"/>
          </a:solidFill>
          <a:ln w="22860">
            <a:solidFill>
              <a:srgbClr val="CCCCCC"/>
            </a:solidFill>
            <a:prstDash val="solid"/>
          </a:ln>
        </p:spPr>
      </p:sp>
      <p:pic>
        <p:nvPicPr>
          <p:cNvPr id="9" name="Image 1" descr="preencoded.png"/>
          <p:cNvPicPr>
            <a:picLocks noChangeAspect="1"/>
          </p:cNvPicPr>
          <p:nvPr/>
        </p:nvPicPr>
        <p:blipFill>
          <a:blip r:embed="rId4"/>
          <a:stretch>
            <a:fillRect/>
          </a:stretch>
        </p:blipFill>
        <p:spPr>
          <a:xfrm>
            <a:off x="637342" y="5056108"/>
            <a:ext cx="183356" cy="183356"/>
          </a:xfrm>
          <a:prstGeom prst="rect">
            <a:avLst/>
          </a:prstGeom>
        </p:spPr>
      </p:pic>
      <p:pic>
        <p:nvPicPr>
          <p:cNvPr id="10" name="Image 2" descr="preencoded.png"/>
          <p:cNvPicPr>
            <a:picLocks noChangeAspect="1"/>
          </p:cNvPicPr>
          <p:nvPr/>
        </p:nvPicPr>
        <p:blipFill>
          <a:blip r:embed="rId5"/>
          <a:stretch>
            <a:fillRect/>
          </a:stretch>
        </p:blipFill>
        <p:spPr>
          <a:xfrm>
            <a:off x="8323302" y="6324005"/>
            <a:ext cx="183356" cy="183356"/>
          </a:xfrm>
          <a:prstGeom prst="rect">
            <a:avLst/>
          </a:prstGeom>
        </p:spPr>
      </p:pic>
      <p:sp>
        <p:nvSpPr>
          <p:cNvPr id="11" name="Text 6"/>
          <p:cNvSpPr/>
          <p:nvPr/>
        </p:nvSpPr>
        <p:spPr>
          <a:xfrm>
            <a:off x="958215" y="5376982"/>
            <a:ext cx="3256002" cy="229195"/>
          </a:xfrm>
          <a:prstGeom prst="rect">
            <a:avLst/>
          </a:prstGeom>
          <a:noFill/>
          <a:ln/>
        </p:spPr>
        <p:txBody>
          <a:bodyPr wrap="none" lIns="0" tIns="0" rIns="0" bIns="0" rtlCol="0" anchor="t"/>
          <a:lstStyle/>
          <a:p>
            <a:pPr marL="0" indent="0" algn="l">
              <a:lnSpc>
                <a:spcPts val="1800"/>
              </a:lnSpc>
              <a:buNone/>
            </a:pPr>
            <a:r>
              <a:rPr lang="en-US" sz="1400" dirty="0">
                <a:solidFill>
                  <a:srgbClr val="383838"/>
                </a:solidFill>
                <a:latin typeface="Patrick Hand" pitchFamily="34" charset="0"/>
                <a:ea typeface="Patrick Hand" pitchFamily="34" charset="-122"/>
                <a:cs typeface="Patrick Hand" pitchFamily="34" charset="-120"/>
              </a:rPr>
              <a:t>Together, We Can Keep India's Wild Wonders Alive</a:t>
            </a:r>
            <a:endParaRPr lang="en-US" sz="1400" dirty="0"/>
          </a:p>
        </p:txBody>
      </p:sp>
      <p:sp>
        <p:nvSpPr>
          <p:cNvPr id="12" name="Text 7"/>
          <p:cNvSpPr/>
          <p:nvPr/>
        </p:nvSpPr>
        <p:spPr>
          <a:xfrm>
            <a:off x="958215" y="5697855"/>
            <a:ext cx="7227570" cy="488633"/>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Patrick Hand" pitchFamily="34" charset="0"/>
                <a:ea typeface="Patrick Hand" pitchFamily="34" charset="-122"/>
                <a:cs typeface="Patrick Hand" pitchFamily="34" charset="-120"/>
              </a:rPr>
              <a:t>The roar of the tiger, the trumpet of the elephant, the majesty of soaring eagles—these sounds and sights are irreplaceable. Our commitment to conservation today determines whether they echo through eternity or fade into silence.</a:t>
            </a:r>
            <a:endParaRPr lang="en-US" sz="1200" dirty="0"/>
          </a:p>
        </p:txBody>
      </p:sp>
      <p:sp>
        <p:nvSpPr>
          <p:cNvPr id="13" name="Rectangle: Rounded Corners 12">
            <a:extLst>
              <a:ext uri="{FF2B5EF4-FFF2-40B4-BE49-F238E27FC236}">
                <a16:creationId xmlns:a16="http://schemas.microsoft.com/office/drawing/2014/main" id="{14BB9901-83F0-8C0F-93D8-37F339DB5527}"/>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1068943" y="704612"/>
            <a:ext cx="1732598" cy="464106"/>
          </a:xfrm>
          <a:prstGeom prst="roundRect">
            <a:avLst>
              <a:gd name="adj" fmla="val 17874"/>
            </a:avLst>
          </a:prstGeom>
          <a:solidFill>
            <a:srgbClr val="E6E6E6"/>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7057" y="837962"/>
            <a:ext cx="197406" cy="197406"/>
          </a:xfrm>
          <a:prstGeom prst="rect">
            <a:avLst/>
          </a:prstGeom>
        </p:spPr>
      </p:pic>
      <p:sp>
        <p:nvSpPr>
          <p:cNvPr id="4" name="Text 1"/>
          <p:cNvSpPr/>
          <p:nvPr/>
        </p:nvSpPr>
        <p:spPr>
          <a:xfrm>
            <a:off x="1513165" y="778669"/>
            <a:ext cx="1140262" cy="315992"/>
          </a:xfrm>
          <a:prstGeom prst="rect">
            <a:avLst/>
          </a:prstGeom>
          <a:noFill/>
          <a:ln/>
        </p:spPr>
        <p:txBody>
          <a:bodyPr wrap="none" lIns="0" tIns="0" rIns="0" bIns="0" rtlCol="0" anchor="t"/>
          <a:lstStyle/>
          <a:p>
            <a:pPr marL="0" indent="0" algn="l">
              <a:lnSpc>
                <a:spcPts val="2450"/>
              </a:lnSpc>
              <a:buNone/>
            </a:pPr>
            <a:r>
              <a:rPr lang="en-US" sz="1550" dirty="0">
                <a:solidFill>
                  <a:srgbClr val="383838"/>
                </a:solidFill>
                <a:latin typeface="Patrick Hand" pitchFamily="34" charset="0"/>
                <a:ea typeface="Patrick Hand" pitchFamily="34" charset="-122"/>
                <a:cs typeface="Patrick Hand" pitchFamily="34" charset="-120"/>
              </a:rPr>
              <a:t>FUNDAMENTALS</a:t>
            </a:r>
            <a:endParaRPr lang="en-US" sz="1550" dirty="0"/>
          </a:p>
        </p:txBody>
      </p:sp>
      <p:sp>
        <p:nvSpPr>
          <p:cNvPr id="5" name="Text 2"/>
          <p:cNvSpPr/>
          <p:nvPr/>
        </p:nvSpPr>
        <p:spPr>
          <a:xfrm>
            <a:off x="1068943" y="1267420"/>
            <a:ext cx="4937760" cy="617101"/>
          </a:xfrm>
          <a:prstGeom prst="rect">
            <a:avLst/>
          </a:prstGeom>
          <a:noFill/>
          <a:ln/>
        </p:spPr>
        <p:txBody>
          <a:bodyPr wrap="none" lIns="0" tIns="0" rIns="0" bIns="0" rtlCol="0" anchor="t"/>
          <a:lstStyle/>
          <a:p>
            <a:pPr marL="0" indent="0" algn="l">
              <a:lnSpc>
                <a:spcPts val="4850"/>
              </a:lnSpc>
              <a:buNone/>
            </a:pPr>
            <a:r>
              <a:rPr lang="en-US" sz="3850" dirty="0">
                <a:solidFill>
                  <a:srgbClr val="383838"/>
                </a:solidFill>
                <a:latin typeface="Patrick Hand" pitchFamily="34" charset="0"/>
                <a:ea typeface="Patrick Hand" pitchFamily="34" charset="-122"/>
                <a:cs typeface="Patrick Hand" pitchFamily="34" charset="-120"/>
              </a:rPr>
              <a:t>What is Wildlife?</a:t>
            </a:r>
            <a:endParaRPr lang="en-US" sz="3850" dirty="0"/>
          </a:p>
        </p:txBody>
      </p:sp>
      <p:sp>
        <p:nvSpPr>
          <p:cNvPr id="6" name="Shape 3"/>
          <p:cNvSpPr/>
          <p:nvPr/>
        </p:nvSpPr>
        <p:spPr>
          <a:xfrm>
            <a:off x="1068943" y="2254806"/>
            <a:ext cx="3999548" cy="3548420"/>
          </a:xfrm>
          <a:prstGeom prst="roundRect">
            <a:avLst>
              <a:gd name="adj" fmla="val 2922"/>
            </a:avLst>
          </a:prstGeom>
          <a:solidFill>
            <a:srgbClr val="E6E6E6"/>
          </a:solidFill>
          <a:ln w="15240">
            <a:solidFill>
              <a:srgbClr val="CCCCCC"/>
            </a:solidFill>
            <a:prstDash val="solid"/>
          </a:ln>
        </p:spPr>
      </p:sp>
      <p:sp>
        <p:nvSpPr>
          <p:cNvPr id="7" name="Shape 4"/>
          <p:cNvSpPr/>
          <p:nvPr/>
        </p:nvSpPr>
        <p:spPr>
          <a:xfrm>
            <a:off x="1331000" y="2516862"/>
            <a:ext cx="740569" cy="740569"/>
          </a:xfrm>
          <a:prstGeom prst="roundRect">
            <a:avLst>
              <a:gd name="adj" fmla="val 12346028"/>
            </a:avLst>
          </a:prstGeom>
          <a:solidFill>
            <a:srgbClr val="CCCCCC"/>
          </a:solidFill>
          <a:ln/>
        </p:spPr>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4597" y="2720459"/>
            <a:ext cx="333256" cy="333256"/>
          </a:xfrm>
          <a:prstGeom prst="rect">
            <a:avLst/>
          </a:prstGeom>
        </p:spPr>
      </p:pic>
      <p:sp>
        <p:nvSpPr>
          <p:cNvPr id="9" name="Text 5"/>
          <p:cNvSpPr/>
          <p:nvPr/>
        </p:nvSpPr>
        <p:spPr>
          <a:xfrm>
            <a:off x="1331000" y="3504248"/>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383838"/>
                </a:solidFill>
                <a:latin typeface="Patrick Hand" pitchFamily="34" charset="0"/>
                <a:ea typeface="Patrick Hand" pitchFamily="34" charset="-122"/>
                <a:cs typeface="Patrick Hand" pitchFamily="34" charset="-120"/>
              </a:rPr>
              <a:t>Wild Animals &amp; Birds</a:t>
            </a:r>
            <a:endParaRPr lang="en-US" sz="1900" dirty="0"/>
          </a:p>
        </p:txBody>
      </p:sp>
      <p:sp>
        <p:nvSpPr>
          <p:cNvPr id="10" name="Text 6"/>
          <p:cNvSpPr/>
          <p:nvPr/>
        </p:nvSpPr>
        <p:spPr>
          <a:xfrm>
            <a:off x="1331000" y="3960971"/>
            <a:ext cx="3475434" cy="158019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All undomesticated creatures living freely in their natural habitats, from mighty elephants to delicate butterflies.</a:t>
            </a:r>
            <a:endParaRPr lang="en-US" sz="1900" dirty="0"/>
          </a:p>
        </p:txBody>
      </p:sp>
      <p:sp>
        <p:nvSpPr>
          <p:cNvPr id="11" name="Shape 7"/>
          <p:cNvSpPr/>
          <p:nvPr/>
        </p:nvSpPr>
        <p:spPr>
          <a:xfrm>
            <a:off x="5315307" y="2254806"/>
            <a:ext cx="3999667" cy="3548420"/>
          </a:xfrm>
          <a:prstGeom prst="roundRect">
            <a:avLst>
              <a:gd name="adj" fmla="val 2922"/>
            </a:avLst>
          </a:prstGeom>
          <a:solidFill>
            <a:srgbClr val="E6E6E6"/>
          </a:solidFill>
          <a:ln w="15240">
            <a:solidFill>
              <a:srgbClr val="CCCCCC"/>
            </a:solidFill>
            <a:prstDash val="solid"/>
          </a:ln>
        </p:spPr>
      </p:sp>
      <p:sp>
        <p:nvSpPr>
          <p:cNvPr id="12" name="Shape 8"/>
          <p:cNvSpPr/>
          <p:nvPr/>
        </p:nvSpPr>
        <p:spPr>
          <a:xfrm>
            <a:off x="5577364" y="2516862"/>
            <a:ext cx="740569" cy="740569"/>
          </a:xfrm>
          <a:prstGeom prst="roundRect">
            <a:avLst>
              <a:gd name="adj" fmla="val 12346028"/>
            </a:avLst>
          </a:prstGeom>
          <a:solidFill>
            <a:srgbClr val="CCCCCC"/>
          </a:solidFill>
          <a:ln/>
        </p:spPr>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0961" y="2720459"/>
            <a:ext cx="333256" cy="333256"/>
          </a:xfrm>
          <a:prstGeom prst="rect">
            <a:avLst/>
          </a:prstGeom>
        </p:spPr>
      </p:pic>
      <p:sp>
        <p:nvSpPr>
          <p:cNvPr id="14" name="Text 9"/>
          <p:cNvSpPr/>
          <p:nvPr/>
        </p:nvSpPr>
        <p:spPr>
          <a:xfrm>
            <a:off x="5577364" y="3504248"/>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383838"/>
                </a:solidFill>
                <a:latin typeface="Patrick Hand" pitchFamily="34" charset="0"/>
                <a:ea typeface="Patrick Hand" pitchFamily="34" charset="-122"/>
                <a:cs typeface="Patrick Hand" pitchFamily="34" charset="-120"/>
              </a:rPr>
              <a:t>Native Flora</a:t>
            </a:r>
            <a:endParaRPr lang="en-US" sz="1900" dirty="0"/>
          </a:p>
        </p:txBody>
      </p:sp>
      <p:sp>
        <p:nvSpPr>
          <p:cNvPr id="15" name="Text 10"/>
          <p:cNvSpPr/>
          <p:nvPr/>
        </p:nvSpPr>
        <p:spPr>
          <a:xfrm>
            <a:off x="5577364" y="3960971"/>
            <a:ext cx="3475553" cy="158019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Indigenous plants and trees that form the foundation of ecosystems, excluding cultivated agricultural species.</a:t>
            </a:r>
            <a:endParaRPr lang="en-US" sz="1900" dirty="0"/>
          </a:p>
        </p:txBody>
      </p:sp>
      <p:sp>
        <p:nvSpPr>
          <p:cNvPr id="16" name="Shape 11"/>
          <p:cNvSpPr/>
          <p:nvPr/>
        </p:nvSpPr>
        <p:spPr>
          <a:xfrm>
            <a:off x="9561790" y="2254806"/>
            <a:ext cx="3999667" cy="3548420"/>
          </a:xfrm>
          <a:prstGeom prst="roundRect">
            <a:avLst>
              <a:gd name="adj" fmla="val 2922"/>
            </a:avLst>
          </a:prstGeom>
          <a:solidFill>
            <a:srgbClr val="E6E6E6"/>
          </a:solidFill>
          <a:ln w="15240">
            <a:solidFill>
              <a:srgbClr val="CCCCCC"/>
            </a:solidFill>
            <a:prstDash val="solid"/>
          </a:ln>
        </p:spPr>
      </p:sp>
      <p:sp>
        <p:nvSpPr>
          <p:cNvPr id="17" name="Shape 12"/>
          <p:cNvSpPr/>
          <p:nvPr/>
        </p:nvSpPr>
        <p:spPr>
          <a:xfrm>
            <a:off x="9823847" y="2516862"/>
            <a:ext cx="740569" cy="740569"/>
          </a:xfrm>
          <a:prstGeom prst="roundRect">
            <a:avLst>
              <a:gd name="adj" fmla="val 12346028"/>
            </a:avLst>
          </a:prstGeom>
          <a:solidFill>
            <a:srgbClr val="CCCCCC"/>
          </a:solidFill>
          <a:ln/>
        </p:spPr>
      </p:sp>
      <p:pic>
        <p:nvPicPr>
          <p:cNvPr id="18"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27444" y="2720459"/>
            <a:ext cx="333256" cy="333256"/>
          </a:xfrm>
          <a:prstGeom prst="rect">
            <a:avLst/>
          </a:prstGeom>
        </p:spPr>
      </p:pic>
      <p:sp>
        <p:nvSpPr>
          <p:cNvPr id="19" name="Text 13"/>
          <p:cNvSpPr/>
          <p:nvPr/>
        </p:nvSpPr>
        <p:spPr>
          <a:xfrm>
            <a:off x="9823847" y="3504248"/>
            <a:ext cx="2468880" cy="308610"/>
          </a:xfrm>
          <a:prstGeom prst="rect">
            <a:avLst/>
          </a:prstGeom>
          <a:noFill/>
          <a:ln/>
        </p:spPr>
        <p:txBody>
          <a:bodyPr wrap="none" lIns="0" tIns="0" rIns="0" bIns="0" rtlCol="0" anchor="t"/>
          <a:lstStyle/>
          <a:p>
            <a:pPr marL="0" indent="0" algn="l">
              <a:lnSpc>
                <a:spcPts val="2400"/>
              </a:lnSpc>
              <a:buNone/>
            </a:pPr>
            <a:r>
              <a:rPr lang="en-US" sz="1900" dirty="0">
                <a:solidFill>
                  <a:srgbClr val="383838"/>
                </a:solidFill>
                <a:latin typeface="Patrick Hand" pitchFamily="34" charset="0"/>
                <a:ea typeface="Patrick Hand" pitchFamily="34" charset="-122"/>
                <a:cs typeface="Patrick Hand" pitchFamily="34" charset="-120"/>
              </a:rPr>
              <a:t>Aquatic Life</a:t>
            </a:r>
            <a:endParaRPr lang="en-US" sz="1900" dirty="0"/>
          </a:p>
        </p:txBody>
      </p:sp>
      <p:sp>
        <p:nvSpPr>
          <p:cNvPr id="20" name="Text 14"/>
          <p:cNvSpPr/>
          <p:nvPr/>
        </p:nvSpPr>
        <p:spPr>
          <a:xfrm>
            <a:off x="9823847" y="3960971"/>
            <a:ext cx="3475553" cy="1185148"/>
          </a:xfrm>
          <a:prstGeom prst="rect">
            <a:avLst/>
          </a:prstGeom>
          <a:noFill/>
          <a:ln/>
        </p:spPr>
        <p:txBody>
          <a:bodyPr wrap="square" lIns="0" tIns="0" rIns="0" bIns="0" rtlCol="0" anchor="t"/>
          <a:lstStyle/>
          <a:p>
            <a:pPr marL="0" indent="0" algn="l">
              <a:lnSpc>
                <a:spcPts val="3100"/>
              </a:lnSpc>
              <a:buNone/>
            </a:pPr>
            <a:r>
              <a:rPr lang="en-US" sz="1900" dirty="0">
                <a:solidFill>
                  <a:srgbClr val="383838"/>
                </a:solidFill>
                <a:latin typeface="Patrick Hand" pitchFamily="34" charset="0"/>
                <a:ea typeface="Patrick Hand" pitchFamily="34" charset="-122"/>
                <a:cs typeface="Patrick Hand" pitchFamily="34" charset="-120"/>
              </a:rPr>
              <a:t>Marine and freshwater species thriving in rivers, lakes, and oceans across India's diverse water bodies.</a:t>
            </a:r>
            <a:endParaRPr lang="en-US" sz="1900" dirty="0"/>
          </a:p>
        </p:txBody>
      </p:sp>
      <p:sp>
        <p:nvSpPr>
          <p:cNvPr id="21" name="Shape 15"/>
          <p:cNvSpPr/>
          <p:nvPr/>
        </p:nvSpPr>
        <p:spPr>
          <a:xfrm>
            <a:off x="1068943" y="6080879"/>
            <a:ext cx="12492514" cy="1444109"/>
          </a:xfrm>
          <a:prstGeom prst="roundRect">
            <a:avLst>
              <a:gd name="adj" fmla="val 7180"/>
            </a:avLst>
          </a:prstGeom>
          <a:solidFill>
            <a:srgbClr val="D9D9D9"/>
          </a:solidFill>
          <a:ln/>
        </p:spPr>
      </p:sp>
      <p:pic>
        <p:nvPicPr>
          <p:cNvPr id="22" name="Image 4" descr="preencoded.png"/>
          <p:cNvPicPr>
            <a:picLocks noChangeAspect="1"/>
          </p:cNvPicPr>
          <p:nvPr/>
        </p:nvPicPr>
        <p:blipFill>
          <a:blip r:embed="rId11"/>
          <a:stretch>
            <a:fillRect/>
          </a:stretch>
        </p:blipFill>
        <p:spPr>
          <a:xfrm>
            <a:off x="1315760" y="6455331"/>
            <a:ext cx="308610" cy="246817"/>
          </a:xfrm>
          <a:prstGeom prst="rect">
            <a:avLst/>
          </a:prstGeom>
        </p:spPr>
      </p:pic>
      <p:sp>
        <p:nvSpPr>
          <p:cNvPr id="23" name="Text 16"/>
          <p:cNvSpPr/>
          <p:nvPr/>
        </p:nvSpPr>
        <p:spPr>
          <a:xfrm>
            <a:off x="1871186" y="6389370"/>
            <a:ext cx="11443454" cy="790099"/>
          </a:xfrm>
          <a:prstGeom prst="rect">
            <a:avLst/>
          </a:prstGeom>
          <a:noFill/>
          <a:ln/>
        </p:spPr>
        <p:txBody>
          <a:bodyPr wrap="square" lIns="0" tIns="0" rIns="0" bIns="0" rtlCol="0" anchor="t"/>
          <a:lstStyle/>
          <a:p>
            <a:pPr marL="0" indent="0" algn="l">
              <a:lnSpc>
                <a:spcPts val="3100"/>
              </a:lnSpc>
              <a:buNone/>
            </a:pPr>
            <a:r>
              <a:rPr lang="en-US" sz="1900" dirty="0">
                <a:solidFill>
                  <a:srgbClr val="000000"/>
                </a:solidFill>
                <a:latin typeface="Patrick Hand" pitchFamily="34" charset="0"/>
                <a:ea typeface="Patrick Hand" pitchFamily="34" charset="-122"/>
                <a:cs typeface="Patrick Hand" pitchFamily="34" charset="-120"/>
              </a:rPr>
              <a:t>The Wildlife Protection Act, 1972 provides the legal definition, covering species like tigers, elephants, lions, and native flora while excluding domesticated animals and cultivated plants.</a:t>
            </a:r>
            <a:endParaRPr lang="en-US" sz="1900" dirty="0"/>
          </a:p>
        </p:txBody>
      </p:sp>
      <p:sp>
        <p:nvSpPr>
          <p:cNvPr id="24" name="Rectangle: Rounded Corners 23">
            <a:extLst>
              <a:ext uri="{FF2B5EF4-FFF2-40B4-BE49-F238E27FC236}">
                <a16:creationId xmlns:a16="http://schemas.microsoft.com/office/drawing/2014/main" id="{501CFD2B-CF52-73F6-7AC9-CDBF01997CA6}"/>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679609" y="689848"/>
            <a:ext cx="2105739" cy="380286"/>
          </a:xfrm>
          <a:prstGeom prst="roundRect">
            <a:avLst>
              <a:gd name="adj" fmla="val 17159"/>
            </a:avLst>
          </a:prstGeom>
          <a:noFill/>
          <a:ln w="7620">
            <a:solidFill>
              <a:srgbClr val="CCCCCC"/>
            </a:solidFill>
            <a:prstDash val="solid"/>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72" y="802362"/>
            <a:ext cx="155258" cy="155258"/>
          </a:xfrm>
          <a:prstGeom prst="rect">
            <a:avLst/>
          </a:prstGeom>
        </p:spPr>
      </p:pic>
      <p:sp>
        <p:nvSpPr>
          <p:cNvPr id="5" name="Text 1"/>
          <p:cNvSpPr/>
          <p:nvPr/>
        </p:nvSpPr>
        <p:spPr>
          <a:xfrm>
            <a:off x="1036558" y="755690"/>
            <a:ext cx="1624727" cy="248603"/>
          </a:xfrm>
          <a:prstGeom prst="rect">
            <a:avLst/>
          </a:prstGeom>
          <a:noFill/>
          <a:ln/>
        </p:spPr>
        <p:txBody>
          <a:bodyPr wrap="none" lIns="0" tIns="0" rIns="0" bIns="0" rtlCol="0" anchor="t"/>
          <a:lstStyle/>
          <a:p>
            <a:pPr marL="0" indent="0" algn="l">
              <a:lnSpc>
                <a:spcPts val="1950"/>
              </a:lnSpc>
              <a:buNone/>
            </a:pPr>
            <a:r>
              <a:rPr lang="en-US" sz="1200" dirty="0">
                <a:solidFill>
                  <a:srgbClr val="CCCCCC"/>
                </a:solidFill>
                <a:latin typeface="Patrick Hand" pitchFamily="34" charset="0"/>
                <a:ea typeface="Patrick Hand" pitchFamily="34" charset="-122"/>
                <a:cs typeface="Patrick Hand" pitchFamily="34" charset="-120"/>
              </a:rPr>
              <a:t>CONSERVATION IMPERATIVE</a:t>
            </a:r>
            <a:endParaRPr lang="en-US" sz="1200" dirty="0"/>
          </a:p>
        </p:txBody>
      </p:sp>
      <p:sp>
        <p:nvSpPr>
          <p:cNvPr id="6" name="Text 2"/>
          <p:cNvSpPr/>
          <p:nvPr/>
        </p:nvSpPr>
        <p:spPr>
          <a:xfrm>
            <a:off x="679609" y="1147763"/>
            <a:ext cx="3883938" cy="485418"/>
          </a:xfrm>
          <a:prstGeom prst="rect">
            <a:avLst/>
          </a:prstGeom>
          <a:noFill/>
          <a:ln/>
        </p:spPr>
        <p:txBody>
          <a:bodyPr wrap="none" lIns="0" tIns="0" rIns="0" bIns="0" rtlCol="0" anchor="t"/>
          <a:lstStyle/>
          <a:p>
            <a:pPr marL="0" indent="0" algn="l">
              <a:lnSpc>
                <a:spcPts val="3800"/>
              </a:lnSpc>
              <a:buNone/>
            </a:pPr>
            <a:r>
              <a:rPr lang="en-US" sz="3050" dirty="0">
                <a:solidFill>
                  <a:srgbClr val="383838"/>
                </a:solidFill>
                <a:latin typeface="Patrick Hand" pitchFamily="34" charset="0"/>
                <a:ea typeface="Patrick Hand" pitchFamily="34" charset="-122"/>
                <a:cs typeface="Patrick Hand" pitchFamily="34" charset="-120"/>
              </a:rPr>
              <a:t>Why Protect Wildlife?</a:t>
            </a:r>
            <a:endParaRPr lang="en-US" sz="3050" dirty="0"/>
          </a:p>
        </p:txBody>
      </p:sp>
      <p:sp>
        <p:nvSpPr>
          <p:cNvPr id="7" name="Text 3"/>
          <p:cNvSpPr/>
          <p:nvPr/>
        </p:nvSpPr>
        <p:spPr>
          <a:xfrm>
            <a:off x="679609" y="2118598"/>
            <a:ext cx="2330410" cy="291227"/>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atrick Hand" pitchFamily="34" charset="0"/>
                <a:ea typeface="Patrick Hand" pitchFamily="34" charset="-122"/>
                <a:cs typeface="Patrick Hand" pitchFamily="34" charset="-120"/>
              </a:rPr>
              <a:t>Ecological Significance</a:t>
            </a:r>
            <a:endParaRPr lang="en-US" sz="1800" dirty="0"/>
          </a:p>
        </p:txBody>
      </p:sp>
      <p:sp>
        <p:nvSpPr>
          <p:cNvPr id="8" name="Text 4"/>
          <p:cNvSpPr/>
          <p:nvPr/>
        </p:nvSpPr>
        <p:spPr>
          <a:xfrm>
            <a:off x="679609" y="2604016"/>
            <a:ext cx="3655576" cy="621268"/>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Patrick Hand" pitchFamily="34" charset="0"/>
                <a:ea typeface="Patrick Hand" pitchFamily="34" charset="-122"/>
                <a:cs typeface="Patrick Hand" pitchFamily="34" charset="-120"/>
              </a:rPr>
              <a:t>Maintains delicate ecological balance and biodiversity</a:t>
            </a:r>
            <a:endParaRPr lang="en-US" sz="1500" dirty="0"/>
          </a:p>
        </p:txBody>
      </p:sp>
      <p:sp>
        <p:nvSpPr>
          <p:cNvPr id="9" name="Text 5"/>
          <p:cNvSpPr/>
          <p:nvPr/>
        </p:nvSpPr>
        <p:spPr>
          <a:xfrm>
            <a:off x="679609" y="3293150"/>
            <a:ext cx="3655576" cy="621268"/>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Patrick Hand" pitchFamily="34" charset="0"/>
                <a:ea typeface="Patrick Hand" pitchFamily="34" charset="-122"/>
                <a:cs typeface="Patrick Hand" pitchFamily="34" charset="-120"/>
              </a:rPr>
              <a:t>Supports critical food chains and nutrient cycles</a:t>
            </a:r>
            <a:endParaRPr lang="en-US" sz="1500" dirty="0"/>
          </a:p>
        </p:txBody>
      </p:sp>
      <p:sp>
        <p:nvSpPr>
          <p:cNvPr id="10" name="Text 6"/>
          <p:cNvSpPr/>
          <p:nvPr/>
        </p:nvSpPr>
        <p:spPr>
          <a:xfrm>
            <a:off x="679609" y="3982283"/>
            <a:ext cx="3655576" cy="31063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383838"/>
                </a:solidFill>
                <a:latin typeface="Patrick Hand" pitchFamily="34" charset="0"/>
                <a:ea typeface="Patrick Hand" pitchFamily="34" charset="-122"/>
                <a:cs typeface="Patrick Hand" pitchFamily="34" charset="-120"/>
              </a:rPr>
              <a:t>Ensures ecosystem stability and resilience</a:t>
            </a:r>
            <a:endParaRPr lang="en-US" sz="1500" dirty="0"/>
          </a:p>
        </p:txBody>
      </p:sp>
      <p:sp>
        <p:nvSpPr>
          <p:cNvPr id="11" name="Text 7"/>
          <p:cNvSpPr/>
          <p:nvPr/>
        </p:nvSpPr>
        <p:spPr>
          <a:xfrm>
            <a:off x="679609" y="4360783"/>
            <a:ext cx="3655576" cy="621268"/>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Patrick Hand" pitchFamily="34" charset="0"/>
                <a:ea typeface="Patrick Hand" pitchFamily="34" charset="-122"/>
                <a:cs typeface="Patrick Hand" pitchFamily="34" charset="-120"/>
              </a:rPr>
              <a:t>Regulates climate through carbon sequestration</a:t>
            </a:r>
            <a:endParaRPr lang="en-US" sz="1500" dirty="0"/>
          </a:p>
        </p:txBody>
      </p:sp>
      <p:sp>
        <p:nvSpPr>
          <p:cNvPr id="12" name="Text 8"/>
          <p:cNvSpPr/>
          <p:nvPr/>
        </p:nvSpPr>
        <p:spPr>
          <a:xfrm>
            <a:off x="4816435" y="2118598"/>
            <a:ext cx="2330410" cy="291227"/>
          </a:xfrm>
          <a:prstGeom prst="rect">
            <a:avLst/>
          </a:prstGeom>
          <a:noFill/>
          <a:ln/>
        </p:spPr>
        <p:txBody>
          <a:bodyPr wrap="none" lIns="0" tIns="0" rIns="0" bIns="0" rtlCol="0" anchor="t"/>
          <a:lstStyle/>
          <a:p>
            <a:pPr marL="0" indent="0" algn="l">
              <a:lnSpc>
                <a:spcPts val="2250"/>
              </a:lnSpc>
              <a:buNone/>
            </a:pPr>
            <a:r>
              <a:rPr lang="en-US" sz="1800" dirty="0">
                <a:solidFill>
                  <a:srgbClr val="383838"/>
                </a:solidFill>
                <a:latin typeface="Patrick Hand" pitchFamily="34" charset="0"/>
                <a:ea typeface="Patrick Hand" pitchFamily="34" charset="-122"/>
                <a:cs typeface="Patrick Hand" pitchFamily="34" charset="-120"/>
              </a:rPr>
              <a:t>Human Benefits</a:t>
            </a:r>
            <a:endParaRPr lang="en-US" sz="1800" dirty="0"/>
          </a:p>
        </p:txBody>
      </p:sp>
      <p:sp>
        <p:nvSpPr>
          <p:cNvPr id="13" name="Text 9"/>
          <p:cNvSpPr/>
          <p:nvPr/>
        </p:nvSpPr>
        <p:spPr>
          <a:xfrm>
            <a:off x="4816435" y="2604016"/>
            <a:ext cx="3655576" cy="621268"/>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383838"/>
                </a:solidFill>
                <a:latin typeface="Patrick Hand" pitchFamily="34" charset="0"/>
                <a:ea typeface="Patrick Hand" pitchFamily="34" charset="-122"/>
                <a:cs typeface="Patrick Hand" pitchFamily="34" charset="-120"/>
              </a:rPr>
              <a:t>Economic value through eco-tourism generating billions</a:t>
            </a:r>
            <a:endParaRPr lang="en-US" sz="1500" dirty="0"/>
          </a:p>
        </p:txBody>
      </p:sp>
      <p:sp>
        <p:nvSpPr>
          <p:cNvPr id="14" name="Text 10"/>
          <p:cNvSpPr/>
          <p:nvPr/>
        </p:nvSpPr>
        <p:spPr>
          <a:xfrm>
            <a:off x="4816435" y="3293150"/>
            <a:ext cx="3655576" cy="31063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383838"/>
                </a:solidFill>
                <a:latin typeface="Patrick Hand" pitchFamily="34" charset="0"/>
                <a:ea typeface="Patrick Hand" pitchFamily="34" charset="-122"/>
                <a:cs typeface="Patrick Hand" pitchFamily="34" charset="-120"/>
              </a:rPr>
              <a:t>Medicinal resources from plants and organisms</a:t>
            </a:r>
            <a:endParaRPr lang="en-US" sz="1500" dirty="0"/>
          </a:p>
        </p:txBody>
      </p:sp>
      <p:sp>
        <p:nvSpPr>
          <p:cNvPr id="15" name="Text 11"/>
          <p:cNvSpPr/>
          <p:nvPr/>
        </p:nvSpPr>
        <p:spPr>
          <a:xfrm>
            <a:off x="4816435" y="3671649"/>
            <a:ext cx="3655576" cy="31063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383838"/>
                </a:solidFill>
                <a:latin typeface="Patrick Hand" pitchFamily="34" charset="0"/>
                <a:ea typeface="Patrick Hand" pitchFamily="34" charset="-122"/>
                <a:cs typeface="Patrick Hand" pitchFamily="34" charset="-120"/>
              </a:rPr>
              <a:t>Sustainable livelihoods for local communities</a:t>
            </a:r>
            <a:endParaRPr lang="en-US" sz="1500" dirty="0"/>
          </a:p>
        </p:txBody>
      </p:sp>
      <p:sp>
        <p:nvSpPr>
          <p:cNvPr id="16" name="Text 12"/>
          <p:cNvSpPr/>
          <p:nvPr/>
        </p:nvSpPr>
        <p:spPr>
          <a:xfrm>
            <a:off x="4816435" y="4050149"/>
            <a:ext cx="3655576" cy="310634"/>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383838"/>
                </a:solidFill>
                <a:latin typeface="Patrick Hand" pitchFamily="34" charset="0"/>
                <a:ea typeface="Patrick Hand" pitchFamily="34" charset="-122"/>
                <a:cs typeface="Patrick Hand" pitchFamily="34" charset="-120"/>
              </a:rPr>
              <a:t>Cultural heritage and national pride</a:t>
            </a:r>
            <a:endParaRPr lang="en-US" sz="1500" dirty="0"/>
          </a:p>
        </p:txBody>
      </p:sp>
      <p:sp>
        <p:nvSpPr>
          <p:cNvPr id="17" name="Text 13"/>
          <p:cNvSpPr/>
          <p:nvPr/>
        </p:nvSpPr>
        <p:spPr>
          <a:xfrm>
            <a:off x="679609" y="5365313"/>
            <a:ext cx="3771067" cy="640794"/>
          </a:xfrm>
          <a:prstGeom prst="rect">
            <a:avLst/>
          </a:prstGeom>
          <a:noFill/>
          <a:ln/>
        </p:spPr>
        <p:txBody>
          <a:bodyPr wrap="none" lIns="0" tIns="0" rIns="0" bIns="0" rtlCol="0" anchor="t"/>
          <a:lstStyle/>
          <a:p>
            <a:pPr marL="0" indent="0" algn="ctr">
              <a:lnSpc>
                <a:spcPts val="5000"/>
              </a:lnSpc>
              <a:buNone/>
            </a:pPr>
            <a:r>
              <a:rPr lang="en-US" sz="5000" dirty="0">
                <a:solidFill>
                  <a:srgbClr val="383838"/>
                </a:solidFill>
                <a:latin typeface="Patrick Hand" pitchFamily="34" charset="0"/>
                <a:ea typeface="Patrick Hand" pitchFamily="34" charset="-122"/>
                <a:cs typeface="Patrick Hand" pitchFamily="34" charset="-120"/>
              </a:rPr>
              <a:t>60%</a:t>
            </a:r>
            <a:endParaRPr lang="en-US" sz="5000" dirty="0"/>
          </a:p>
        </p:txBody>
      </p:sp>
      <p:sp>
        <p:nvSpPr>
          <p:cNvPr id="18" name="Text 14"/>
          <p:cNvSpPr/>
          <p:nvPr/>
        </p:nvSpPr>
        <p:spPr>
          <a:xfrm>
            <a:off x="1594128" y="6248757"/>
            <a:ext cx="1941909" cy="242649"/>
          </a:xfrm>
          <a:prstGeom prst="rect">
            <a:avLst/>
          </a:prstGeom>
          <a:noFill/>
          <a:ln/>
        </p:spPr>
        <p:txBody>
          <a:bodyPr wrap="none" lIns="0" tIns="0" rIns="0" bIns="0" rtlCol="0" anchor="t"/>
          <a:lstStyle/>
          <a:p>
            <a:pPr marL="0" indent="0" algn="ctr">
              <a:lnSpc>
                <a:spcPts val="1900"/>
              </a:lnSpc>
              <a:buNone/>
            </a:pPr>
            <a:r>
              <a:rPr lang="en-US" sz="1500" dirty="0">
                <a:solidFill>
                  <a:srgbClr val="383838"/>
                </a:solidFill>
                <a:latin typeface="Patrick Hand" pitchFamily="34" charset="0"/>
                <a:ea typeface="Patrick Hand" pitchFamily="34" charset="-122"/>
                <a:cs typeface="Patrick Hand" pitchFamily="34" charset="-120"/>
              </a:rPr>
              <a:t>World's Wild Tigers</a:t>
            </a:r>
            <a:endParaRPr lang="en-US" sz="1500" dirty="0"/>
          </a:p>
        </p:txBody>
      </p:sp>
      <p:sp>
        <p:nvSpPr>
          <p:cNvPr id="19" name="Text 15"/>
          <p:cNvSpPr/>
          <p:nvPr/>
        </p:nvSpPr>
        <p:spPr>
          <a:xfrm>
            <a:off x="679609" y="6607850"/>
            <a:ext cx="3771067" cy="931902"/>
          </a:xfrm>
          <a:prstGeom prst="rect">
            <a:avLst/>
          </a:prstGeom>
          <a:noFill/>
          <a:ln/>
        </p:spPr>
        <p:txBody>
          <a:bodyPr wrap="square" lIns="0" tIns="0" rIns="0" bIns="0" rtlCol="0" anchor="t"/>
          <a:lstStyle/>
          <a:p>
            <a:pPr marL="0" indent="0" algn="ctr">
              <a:lnSpc>
                <a:spcPts val="2400"/>
              </a:lnSpc>
              <a:buNone/>
            </a:pPr>
            <a:r>
              <a:rPr lang="en-US" sz="1500" dirty="0">
                <a:solidFill>
                  <a:srgbClr val="383838"/>
                </a:solidFill>
                <a:latin typeface="Patrick Hand" pitchFamily="34" charset="0"/>
                <a:ea typeface="Patrick Hand" pitchFamily="34" charset="-122"/>
                <a:cs typeface="Patrick Hand" pitchFamily="34" charset="-120"/>
              </a:rPr>
              <a:t>India is home to 60% of the global wild tiger population, showcasing successful conservation efforts.</a:t>
            </a:r>
            <a:endParaRPr lang="en-US" sz="1500" dirty="0"/>
          </a:p>
        </p:txBody>
      </p:sp>
      <p:sp>
        <p:nvSpPr>
          <p:cNvPr id="20" name="Text 16"/>
          <p:cNvSpPr/>
          <p:nvPr/>
        </p:nvSpPr>
        <p:spPr>
          <a:xfrm>
            <a:off x="4693325" y="5365313"/>
            <a:ext cx="3771067" cy="640794"/>
          </a:xfrm>
          <a:prstGeom prst="rect">
            <a:avLst/>
          </a:prstGeom>
          <a:noFill/>
          <a:ln/>
        </p:spPr>
        <p:txBody>
          <a:bodyPr wrap="none" lIns="0" tIns="0" rIns="0" bIns="0" rtlCol="0" anchor="t"/>
          <a:lstStyle/>
          <a:p>
            <a:pPr marL="0" indent="0" algn="ctr">
              <a:lnSpc>
                <a:spcPts val="5000"/>
              </a:lnSpc>
              <a:buNone/>
            </a:pPr>
            <a:r>
              <a:rPr lang="en-US" sz="5000" dirty="0">
                <a:solidFill>
                  <a:srgbClr val="383838"/>
                </a:solidFill>
                <a:latin typeface="Patrick Hand" pitchFamily="34" charset="0"/>
                <a:ea typeface="Patrick Hand" pitchFamily="34" charset="-122"/>
                <a:cs typeface="Patrick Hand" pitchFamily="34" charset="-120"/>
              </a:rPr>
              <a:t>500+</a:t>
            </a:r>
            <a:endParaRPr lang="en-US" sz="5000" dirty="0"/>
          </a:p>
        </p:txBody>
      </p:sp>
      <p:sp>
        <p:nvSpPr>
          <p:cNvPr id="21" name="Text 17"/>
          <p:cNvSpPr/>
          <p:nvPr/>
        </p:nvSpPr>
        <p:spPr>
          <a:xfrm>
            <a:off x="5607844" y="6248757"/>
            <a:ext cx="1941909" cy="242649"/>
          </a:xfrm>
          <a:prstGeom prst="rect">
            <a:avLst/>
          </a:prstGeom>
          <a:noFill/>
          <a:ln/>
        </p:spPr>
        <p:txBody>
          <a:bodyPr wrap="none" lIns="0" tIns="0" rIns="0" bIns="0" rtlCol="0" anchor="t"/>
          <a:lstStyle/>
          <a:p>
            <a:pPr marL="0" indent="0" algn="ctr">
              <a:lnSpc>
                <a:spcPts val="1900"/>
              </a:lnSpc>
              <a:buNone/>
            </a:pPr>
            <a:r>
              <a:rPr lang="en-US" sz="1500" dirty="0">
                <a:solidFill>
                  <a:srgbClr val="383838"/>
                </a:solidFill>
                <a:latin typeface="Patrick Hand" pitchFamily="34" charset="0"/>
                <a:ea typeface="Patrick Hand" pitchFamily="34" charset="-122"/>
                <a:cs typeface="Patrick Hand" pitchFamily="34" charset="-120"/>
              </a:rPr>
              <a:t>Asiatic Lions</a:t>
            </a:r>
            <a:endParaRPr lang="en-US" sz="1500" dirty="0"/>
          </a:p>
        </p:txBody>
      </p:sp>
      <p:sp>
        <p:nvSpPr>
          <p:cNvPr id="22" name="Text 18"/>
          <p:cNvSpPr/>
          <p:nvPr/>
        </p:nvSpPr>
        <p:spPr>
          <a:xfrm>
            <a:off x="4693325" y="6607850"/>
            <a:ext cx="3771067" cy="621268"/>
          </a:xfrm>
          <a:prstGeom prst="rect">
            <a:avLst/>
          </a:prstGeom>
          <a:noFill/>
          <a:ln/>
        </p:spPr>
        <p:txBody>
          <a:bodyPr wrap="square" lIns="0" tIns="0" rIns="0" bIns="0" rtlCol="0" anchor="t"/>
          <a:lstStyle/>
          <a:p>
            <a:pPr marL="0" indent="0" algn="ctr">
              <a:lnSpc>
                <a:spcPts val="2400"/>
              </a:lnSpc>
              <a:buNone/>
            </a:pPr>
            <a:r>
              <a:rPr lang="en-US" sz="1500" dirty="0">
                <a:solidFill>
                  <a:srgbClr val="383838"/>
                </a:solidFill>
                <a:latin typeface="Patrick Hand" pitchFamily="34" charset="0"/>
                <a:ea typeface="Patrick Hand" pitchFamily="34" charset="-122"/>
                <a:cs typeface="Patrick Hand" pitchFamily="34" charset="-120"/>
              </a:rPr>
              <a:t>The only remaining wild population of Asiatic lions exists exclusively in India's Gir Forest.</a:t>
            </a:r>
            <a:endParaRPr lang="en-US" sz="1500" dirty="0"/>
          </a:p>
        </p:txBody>
      </p:sp>
      <p:sp>
        <p:nvSpPr>
          <p:cNvPr id="23" name="Rectangle: Rounded Corners 22">
            <a:extLst>
              <a:ext uri="{FF2B5EF4-FFF2-40B4-BE49-F238E27FC236}">
                <a16:creationId xmlns:a16="http://schemas.microsoft.com/office/drawing/2014/main" id="{921E7401-609F-AB1E-FE38-F07494235258}"/>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07919" y="1278255"/>
            <a:ext cx="1012984" cy="285988"/>
          </a:xfrm>
          <a:prstGeom prst="roundRect">
            <a:avLst>
              <a:gd name="adj" fmla="val 17881"/>
            </a:avLst>
          </a:prstGeom>
          <a:solidFill>
            <a:srgbClr val="E6E6E6"/>
          </a:solidFill>
          <a:ln/>
        </p:spPr>
      </p:sp>
      <p:sp>
        <p:nvSpPr>
          <p:cNvPr id="4" name="Text 1"/>
          <p:cNvSpPr/>
          <p:nvPr/>
        </p:nvSpPr>
        <p:spPr>
          <a:xfrm>
            <a:off x="6299121" y="1323856"/>
            <a:ext cx="830580" cy="194786"/>
          </a:xfrm>
          <a:prstGeom prst="rect">
            <a:avLst/>
          </a:prstGeom>
          <a:noFill/>
          <a:ln/>
        </p:spPr>
        <p:txBody>
          <a:bodyPr wrap="none" lIns="0" tIns="0" rIns="0" bIns="0" rtlCol="0" anchor="t"/>
          <a:lstStyle/>
          <a:p>
            <a:pPr marL="0" indent="0" algn="l">
              <a:lnSpc>
                <a:spcPts val="1500"/>
              </a:lnSpc>
              <a:buNone/>
            </a:pPr>
            <a:r>
              <a:rPr lang="en-US" sz="950" dirty="0">
                <a:solidFill>
                  <a:srgbClr val="383838"/>
                </a:solidFill>
                <a:latin typeface="Patrick Hand" pitchFamily="34" charset="0"/>
                <a:ea typeface="Patrick Hand" pitchFamily="34" charset="-122"/>
                <a:cs typeface="Patrick Hand" pitchFamily="34" charset="-120"/>
              </a:rPr>
              <a:t>CRITICAL THREATS</a:t>
            </a:r>
            <a:endParaRPr lang="en-US" sz="950" dirty="0"/>
          </a:p>
        </p:txBody>
      </p:sp>
      <p:sp>
        <p:nvSpPr>
          <p:cNvPr id="5" name="Text 2"/>
          <p:cNvSpPr/>
          <p:nvPr/>
        </p:nvSpPr>
        <p:spPr>
          <a:xfrm>
            <a:off x="6207919" y="1625084"/>
            <a:ext cx="3594378" cy="380405"/>
          </a:xfrm>
          <a:prstGeom prst="rect">
            <a:avLst/>
          </a:prstGeom>
          <a:noFill/>
          <a:ln/>
        </p:spPr>
        <p:txBody>
          <a:bodyPr wrap="none" lIns="0" tIns="0" rIns="0" bIns="0" rtlCol="0" anchor="t"/>
          <a:lstStyle/>
          <a:p>
            <a:pPr marL="0" indent="0" algn="l">
              <a:lnSpc>
                <a:spcPts val="2950"/>
              </a:lnSpc>
              <a:buNone/>
            </a:pPr>
            <a:r>
              <a:rPr lang="en-US" sz="2350" dirty="0">
                <a:solidFill>
                  <a:srgbClr val="383838"/>
                </a:solidFill>
                <a:latin typeface="Patrick Hand" pitchFamily="34" charset="0"/>
                <a:ea typeface="Patrick Hand" pitchFamily="34" charset="-122"/>
                <a:cs typeface="Patrick Hand" pitchFamily="34" charset="-120"/>
              </a:rPr>
              <a:t>Major Threats to Wildlife in India</a:t>
            </a:r>
            <a:endParaRPr lang="en-US" sz="2350" dirty="0"/>
          </a:p>
        </p:txBody>
      </p:sp>
      <p:sp>
        <p:nvSpPr>
          <p:cNvPr id="6" name="Shape 3"/>
          <p:cNvSpPr/>
          <p:nvPr/>
        </p:nvSpPr>
        <p:spPr>
          <a:xfrm>
            <a:off x="6207919" y="2233732"/>
            <a:ext cx="3774281" cy="1346240"/>
          </a:xfrm>
          <a:prstGeom prst="roundRect">
            <a:avLst>
              <a:gd name="adj" fmla="val 5434"/>
            </a:avLst>
          </a:prstGeom>
          <a:solidFill>
            <a:srgbClr val="F7F7F7"/>
          </a:solidFill>
          <a:ln w="15240">
            <a:solidFill>
              <a:srgbClr val="CCCCCC"/>
            </a:solidFill>
            <a:prstDash val="solid"/>
          </a:ln>
        </p:spPr>
      </p:sp>
      <p:sp>
        <p:nvSpPr>
          <p:cNvPr id="7" name="Shape 4"/>
          <p:cNvSpPr/>
          <p:nvPr/>
        </p:nvSpPr>
        <p:spPr>
          <a:xfrm>
            <a:off x="6192679" y="2233732"/>
            <a:ext cx="60960" cy="1346240"/>
          </a:xfrm>
          <a:prstGeom prst="roundRect">
            <a:avLst>
              <a:gd name="adj" fmla="val 104856"/>
            </a:avLst>
          </a:prstGeom>
          <a:solidFill>
            <a:srgbClr val="CCCCCC"/>
          </a:solidFill>
          <a:ln/>
        </p:spPr>
      </p:sp>
      <p:sp>
        <p:nvSpPr>
          <p:cNvPr id="8" name="Text 5"/>
          <p:cNvSpPr/>
          <p:nvPr/>
        </p:nvSpPr>
        <p:spPr>
          <a:xfrm>
            <a:off x="6421041" y="2401133"/>
            <a:ext cx="1521857" cy="190143"/>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atrick Hand" pitchFamily="34" charset="0"/>
                <a:ea typeface="Patrick Hand" pitchFamily="34" charset="-122"/>
                <a:cs typeface="Patrick Hand" pitchFamily="34" charset="-120"/>
              </a:rPr>
              <a:t>Habitat Loss</a:t>
            </a:r>
            <a:endParaRPr lang="en-US" sz="1150" dirty="0"/>
          </a:p>
        </p:txBody>
      </p:sp>
      <p:sp>
        <p:nvSpPr>
          <p:cNvPr id="9" name="Text 6"/>
          <p:cNvSpPr/>
          <p:nvPr/>
        </p:nvSpPr>
        <p:spPr>
          <a:xfrm>
            <a:off x="6421041" y="2682478"/>
            <a:ext cx="3393758" cy="730091"/>
          </a:xfrm>
          <a:prstGeom prst="rect">
            <a:avLst/>
          </a:prstGeom>
          <a:noFill/>
          <a:ln/>
        </p:spPr>
        <p:txBody>
          <a:bodyPr wrap="square" lIns="0" tIns="0" rIns="0" bIns="0" rtlCol="0" anchor="t"/>
          <a:lstStyle/>
          <a:p>
            <a:pPr marL="0" indent="0" algn="l">
              <a:lnSpc>
                <a:spcPts val="1900"/>
              </a:lnSpc>
              <a:buNone/>
            </a:pPr>
            <a:r>
              <a:rPr lang="en-US" sz="1150" dirty="0">
                <a:solidFill>
                  <a:srgbClr val="383838"/>
                </a:solidFill>
                <a:latin typeface="Patrick Hand" pitchFamily="34" charset="0"/>
                <a:ea typeface="Patrick Hand" pitchFamily="34" charset="-122"/>
                <a:cs typeface="Patrick Hand" pitchFamily="34" charset="-120"/>
              </a:rPr>
              <a:t>Rapid urbanization, deforestation, and industrial expansion are fragmenting and destroying natural habitats at an alarming rate, leaving wildlife with nowhere to thrive.</a:t>
            </a:r>
            <a:endParaRPr lang="en-US" sz="1150" dirty="0"/>
          </a:p>
        </p:txBody>
      </p:sp>
      <p:sp>
        <p:nvSpPr>
          <p:cNvPr id="10" name="Shape 7"/>
          <p:cNvSpPr/>
          <p:nvPr/>
        </p:nvSpPr>
        <p:spPr>
          <a:xfrm>
            <a:off x="10134362" y="2233732"/>
            <a:ext cx="3774400" cy="1346240"/>
          </a:xfrm>
          <a:prstGeom prst="roundRect">
            <a:avLst>
              <a:gd name="adj" fmla="val 5434"/>
            </a:avLst>
          </a:prstGeom>
          <a:solidFill>
            <a:srgbClr val="F7F7F7"/>
          </a:solidFill>
          <a:ln w="15240">
            <a:solidFill>
              <a:srgbClr val="CCCCCC"/>
            </a:solidFill>
            <a:prstDash val="solid"/>
          </a:ln>
        </p:spPr>
      </p:sp>
      <p:sp>
        <p:nvSpPr>
          <p:cNvPr id="11" name="Shape 8"/>
          <p:cNvSpPr/>
          <p:nvPr/>
        </p:nvSpPr>
        <p:spPr>
          <a:xfrm>
            <a:off x="10119122" y="2233732"/>
            <a:ext cx="60960" cy="1346240"/>
          </a:xfrm>
          <a:prstGeom prst="roundRect">
            <a:avLst>
              <a:gd name="adj" fmla="val 104856"/>
            </a:avLst>
          </a:prstGeom>
          <a:solidFill>
            <a:srgbClr val="CCCCCC"/>
          </a:solidFill>
          <a:ln/>
        </p:spPr>
      </p:sp>
      <p:sp>
        <p:nvSpPr>
          <p:cNvPr id="12" name="Text 9"/>
          <p:cNvSpPr/>
          <p:nvPr/>
        </p:nvSpPr>
        <p:spPr>
          <a:xfrm>
            <a:off x="10347484" y="2401133"/>
            <a:ext cx="1521857" cy="190143"/>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atrick Hand" pitchFamily="34" charset="0"/>
                <a:ea typeface="Patrick Hand" pitchFamily="34" charset="-122"/>
                <a:cs typeface="Patrick Hand" pitchFamily="34" charset="-120"/>
              </a:rPr>
              <a:t>Poaching &amp; Illegal Trade</a:t>
            </a:r>
            <a:endParaRPr lang="en-US" sz="1150" dirty="0"/>
          </a:p>
        </p:txBody>
      </p:sp>
      <p:sp>
        <p:nvSpPr>
          <p:cNvPr id="13" name="Text 10"/>
          <p:cNvSpPr/>
          <p:nvPr/>
        </p:nvSpPr>
        <p:spPr>
          <a:xfrm>
            <a:off x="10347484" y="2682478"/>
            <a:ext cx="3393877" cy="730091"/>
          </a:xfrm>
          <a:prstGeom prst="rect">
            <a:avLst/>
          </a:prstGeom>
          <a:noFill/>
          <a:ln/>
        </p:spPr>
        <p:txBody>
          <a:bodyPr wrap="square" lIns="0" tIns="0" rIns="0" bIns="0" rtlCol="0" anchor="t"/>
          <a:lstStyle/>
          <a:p>
            <a:pPr marL="0" indent="0" algn="l">
              <a:lnSpc>
                <a:spcPts val="1900"/>
              </a:lnSpc>
              <a:buNone/>
            </a:pPr>
            <a:r>
              <a:rPr lang="en-US" sz="1150" dirty="0">
                <a:solidFill>
                  <a:srgbClr val="383838"/>
                </a:solidFill>
                <a:latin typeface="Patrick Hand" pitchFamily="34" charset="0"/>
                <a:ea typeface="Patrick Hand" pitchFamily="34" charset="-122"/>
                <a:cs typeface="Patrick Hand" pitchFamily="34" charset="-120"/>
              </a:rPr>
              <a:t>A multi-billion dollar criminal enterprise targeting elephants for ivory, rhinos for horns, and tigers for body parts, pushing species toward extinction.</a:t>
            </a:r>
            <a:endParaRPr lang="en-US" sz="1150" dirty="0"/>
          </a:p>
        </p:txBody>
      </p:sp>
      <p:sp>
        <p:nvSpPr>
          <p:cNvPr id="14" name="Shape 11"/>
          <p:cNvSpPr/>
          <p:nvPr/>
        </p:nvSpPr>
        <p:spPr>
          <a:xfrm>
            <a:off x="6207919" y="3732133"/>
            <a:ext cx="3774281" cy="1346240"/>
          </a:xfrm>
          <a:prstGeom prst="roundRect">
            <a:avLst>
              <a:gd name="adj" fmla="val 5434"/>
            </a:avLst>
          </a:prstGeom>
          <a:solidFill>
            <a:srgbClr val="F7F7F7"/>
          </a:solidFill>
          <a:ln w="15240">
            <a:solidFill>
              <a:srgbClr val="CCCCCC"/>
            </a:solidFill>
            <a:prstDash val="solid"/>
          </a:ln>
        </p:spPr>
      </p:sp>
      <p:sp>
        <p:nvSpPr>
          <p:cNvPr id="15" name="Shape 12"/>
          <p:cNvSpPr/>
          <p:nvPr/>
        </p:nvSpPr>
        <p:spPr>
          <a:xfrm>
            <a:off x="6192679" y="3732133"/>
            <a:ext cx="60960" cy="1346240"/>
          </a:xfrm>
          <a:prstGeom prst="roundRect">
            <a:avLst>
              <a:gd name="adj" fmla="val 104856"/>
            </a:avLst>
          </a:prstGeom>
          <a:solidFill>
            <a:srgbClr val="CCCCCC"/>
          </a:solidFill>
          <a:ln/>
        </p:spPr>
      </p:sp>
      <p:sp>
        <p:nvSpPr>
          <p:cNvPr id="16" name="Text 13"/>
          <p:cNvSpPr/>
          <p:nvPr/>
        </p:nvSpPr>
        <p:spPr>
          <a:xfrm>
            <a:off x="6421041" y="3899535"/>
            <a:ext cx="1521857" cy="190143"/>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atrick Hand" pitchFamily="34" charset="0"/>
                <a:ea typeface="Patrick Hand" pitchFamily="34" charset="-122"/>
                <a:cs typeface="Patrick Hand" pitchFamily="34" charset="-120"/>
              </a:rPr>
              <a:t>Environmental Pollution</a:t>
            </a:r>
            <a:endParaRPr lang="en-US" sz="1150" dirty="0"/>
          </a:p>
        </p:txBody>
      </p:sp>
      <p:sp>
        <p:nvSpPr>
          <p:cNvPr id="17" name="Text 14"/>
          <p:cNvSpPr/>
          <p:nvPr/>
        </p:nvSpPr>
        <p:spPr>
          <a:xfrm>
            <a:off x="6421041" y="4180880"/>
            <a:ext cx="3393758" cy="730091"/>
          </a:xfrm>
          <a:prstGeom prst="rect">
            <a:avLst/>
          </a:prstGeom>
          <a:noFill/>
          <a:ln/>
        </p:spPr>
        <p:txBody>
          <a:bodyPr wrap="square" lIns="0" tIns="0" rIns="0" bIns="0" rtlCol="0" anchor="t"/>
          <a:lstStyle/>
          <a:p>
            <a:pPr marL="0" indent="0" algn="l">
              <a:lnSpc>
                <a:spcPts val="1900"/>
              </a:lnSpc>
              <a:buNone/>
            </a:pPr>
            <a:r>
              <a:rPr lang="en-US" sz="1150" dirty="0">
                <a:solidFill>
                  <a:srgbClr val="383838"/>
                </a:solidFill>
                <a:latin typeface="Patrick Hand" pitchFamily="34" charset="0"/>
                <a:ea typeface="Patrick Hand" pitchFamily="34" charset="-122"/>
                <a:cs typeface="Patrick Hand" pitchFamily="34" charset="-120"/>
              </a:rPr>
              <a:t>Air, water, and soil contamination from industrial waste and chemicals is poisoning habitats and disrupting reproductive cycles of countless species.</a:t>
            </a:r>
            <a:endParaRPr lang="en-US" sz="1150" dirty="0"/>
          </a:p>
        </p:txBody>
      </p:sp>
      <p:sp>
        <p:nvSpPr>
          <p:cNvPr id="18" name="Shape 15"/>
          <p:cNvSpPr/>
          <p:nvPr/>
        </p:nvSpPr>
        <p:spPr>
          <a:xfrm>
            <a:off x="6207919" y="5249585"/>
            <a:ext cx="342424" cy="342424"/>
          </a:xfrm>
          <a:prstGeom prst="roundRect">
            <a:avLst>
              <a:gd name="adj" fmla="val 18667"/>
            </a:avLst>
          </a:prstGeom>
          <a:solidFill>
            <a:srgbClr val="E6E6E6"/>
          </a:solidFill>
          <a:ln w="7620">
            <a:solidFill>
              <a:srgbClr val="CCCCCC"/>
            </a:solidFill>
            <a:prstDash val="solid"/>
          </a:ln>
        </p:spPr>
      </p:sp>
      <p:sp>
        <p:nvSpPr>
          <p:cNvPr id="19" name="Text 16"/>
          <p:cNvSpPr/>
          <p:nvPr/>
        </p:nvSpPr>
        <p:spPr>
          <a:xfrm>
            <a:off x="6702504" y="5301853"/>
            <a:ext cx="1521857" cy="190143"/>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atrick Hand" pitchFamily="34" charset="0"/>
                <a:ea typeface="Patrick Hand" pitchFamily="34" charset="-122"/>
                <a:cs typeface="Patrick Hand" pitchFamily="34" charset="-120"/>
              </a:rPr>
              <a:t>Invasive Species</a:t>
            </a:r>
            <a:endParaRPr lang="en-US" sz="1150" dirty="0"/>
          </a:p>
        </p:txBody>
      </p:sp>
      <p:sp>
        <p:nvSpPr>
          <p:cNvPr id="20" name="Text 17"/>
          <p:cNvSpPr/>
          <p:nvPr/>
        </p:nvSpPr>
        <p:spPr>
          <a:xfrm>
            <a:off x="6702504" y="5583198"/>
            <a:ext cx="7206258" cy="243364"/>
          </a:xfrm>
          <a:prstGeom prst="rect">
            <a:avLst/>
          </a:prstGeom>
          <a:noFill/>
          <a:ln/>
        </p:spPr>
        <p:txBody>
          <a:bodyPr wrap="none" lIns="0" tIns="0" rIns="0" bIns="0" rtlCol="0" anchor="t"/>
          <a:lstStyle/>
          <a:p>
            <a:pPr marL="0" indent="0" algn="l">
              <a:lnSpc>
                <a:spcPts val="1900"/>
              </a:lnSpc>
              <a:buNone/>
            </a:pPr>
            <a:r>
              <a:rPr lang="en-US" sz="1150" dirty="0">
                <a:solidFill>
                  <a:srgbClr val="383838"/>
                </a:solidFill>
                <a:latin typeface="Patrick Hand" pitchFamily="34" charset="0"/>
                <a:ea typeface="Patrick Hand" pitchFamily="34" charset="-122"/>
                <a:cs typeface="Patrick Hand" pitchFamily="34" charset="-120"/>
              </a:rPr>
              <a:t>Non-native plants and animals disrupting delicate ecosystem balances and outcompeting indigenous species for resources.</a:t>
            </a:r>
            <a:endParaRPr lang="en-US" sz="1150" dirty="0"/>
          </a:p>
        </p:txBody>
      </p:sp>
      <p:sp>
        <p:nvSpPr>
          <p:cNvPr id="21" name="Shape 18"/>
          <p:cNvSpPr/>
          <p:nvPr/>
        </p:nvSpPr>
        <p:spPr>
          <a:xfrm>
            <a:off x="6207919" y="6130885"/>
            <a:ext cx="342424" cy="342424"/>
          </a:xfrm>
          <a:prstGeom prst="roundRect">
            <a:avLst>
              <a:gd name="adj" fmla="val 18667"/>
            </a:avLst>
          </a:prstGeom>
          <a:solidFill>
            <a:srgbClr val="E6E6E6"/>
          </a:solidFill>
          <a:ln w="7620">
            <a:solidFill>
              <a:srgbClr val="CCCCCC"/>
            </a:solidFill>
            <a:prstDash val="solid"/>
          </a:ln>
        </p:spPr>
      </p:sp>
      <p:sp>
        <p:nvSpPr>
          <p:cNvPr id="22" name="Text 19"/>
          <p:cNvSpPr/>
          <p:nvPr/>
        </p:nvSpPr>
        <p:spPr>
          <a:xfrm>
            <a:off x="6702504" y="6183154"/>
            <a:ext cx="1521857" cy="190143"/>
          </a:xfrm>
          <a:prstGeom prst="rect">
            <a:avLst/>
          </a:prstGeom>
          <a:noFill/>
          <a:ln/>
        </p:spPr>
        <p:txBody>
          <a:bodyPr wrap="none" lIns="0" tIns="0" rIns="0" bIns="0" rtlCol="0" anchor="t"/>
          <a:lstStyle/>
          <a:p>
            <a:pPr marL="0" indent="0" algn="l">
              <a:lnSpc>
                <a:spcPts val="1450"/>
              </a:lnSpc>
              <a:buNone/>
            </a:pPr>
            <a:r>
              <a:rPr lang="en-US" sz="1150" dirty="0">
                <a:solidFill>
                  <a:srgbClr val="383838"/>
                </a:solidFill>
                <a:latin typeface="Patrick Hand" pitchFamily="34" charset="0"/>
                <a:ea typeface="Patrick Hand" pitchFamily="34" charset="-122"/>
                <a:cs typeface="Patrick Hand" pitchFamily="34" charset="-120"/>
              </a:rPr>
              <a:t>Climate Change</a:t>
            </a:r>
            <a:endParaRPr lang="en-US" sz="1150" dirty="0"/>
          </a:p>
        </p:txBody>
      </p:sp>
      <p:sp>
        <p:nvSpPr>
          <p:cNvPr id="23" name="Text 20"/>
          <p:cNvSpPr/>
          <p:nvPr/>
        </p:nvSpPr>
        <p:spPr>
          <a:xfrm>
            <a:off x="6702504" y="6464498"/>
            <a:ext cx="7206258" cy="486728"/>
          </a:xfrm>
          <a:prstGeom prst="rect">
            <a:avLst/>
          </a:prstGeom>
          <a:noFill/>
          <a:ln/>
        </p:spPr>
        <p:txBody>
          <a:bodyPr wrap="square" lIns="0" tIns="0" rIns="0" bIns="0" rtlCol="0" anchor="t"/>
          <a:lstStyle/>
          <a:p>
            <a:pPr marL="0" indent="0" algn="l">
              <a:lnSpc>
                <a:spcPts val="1900"/>
              </a:lnSpc>
              <a:buNone/>
            </a:pPr>
            <a:r>
              <a:rPr lang="en-US" sz="1150" dirty="0">
                <a:solidFill>
                  <a:srgbClr val="383838"/>
                </a:solidFill>
                <a:latin typeface="Patrick Hand" pitchFamily="34" charset="0"/>
                <a:ea typeface="Patrick Hand" pitchFamily="34" charset="-122"/>
                <a:cs typeface="Patrick Hand" pitchFamily="34" charset="-120"/>
              </a:rPr>
              <a:t>Rising temperatures and shifting weather patterns are altering habitats, affecting migration routes, and threatening species survival.</a:t>
            </a:r>
            <a:endParaRPr lang="en-US" sz="1150" dirty="0"/>
          </a:p>
        </p:txBody>
      </p:sp>
      <p:sp>
        <p:nvSpPr>
          <p:cNvPr id="24" name="Rectangle: Rounded Corners 23">
            <a:extLst>
              <a:ext uri="{FF2B5EF4-FFF2-40B4-BE49-F238E27FC236}">
                <a16:creationId xmlns:a16="http://schemas.microsoft.com/office/drawing/2014/main" id="{9F6E6896-727C-4499-777E-9A718357FF91}"/>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656749" y="912971"/>
            <a:ext cx="1223010" cy="290751"/>
          </a:xfrm>
          <a:prstGeom prst="roundRect">
            <a:avLst>
              <a:gd name="adj" fmla="val 17884"/>
            </a:avLst>
          </a:prstGeom>
          <a:solidFill>
            <a:srgbClr val="E6E6E6"/>
          </a:solidFill>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498" y="996434"/>
            <a:ext cx="123706" cy="123706"/>
          </a:xfrm>
          <a:prstGeom prst="rect">
            <a:avLst/>
          </a:prstGeom>
        </p:spPr>
      </p:pic>
      <p:sp>
        <p:nvSpPr>
          <p:cNvPr id="5" name="Text 1"/>
          <p:cNvSpPr/>
          <p:nvPr/>
        </p:nvSpPr>
        <p:spPr>
          <a:xfrm>
            <a:off x="934998" y="959287"/>
            <a:ext cx="852011" cy="198120"/>
          </a:xfrm>
          <a:prstGeom prst="rect">
            <a:avLst/>
          </a:prstGeom>
          <a:noFill/>
          <a:ln/>
        </p:spPr>
        <p:txBody>
          <a:bodyPr wrap="none" lIns="0" tIns="0" rIns="0" bIns="0" rtlCol="0" anchor="t"/>
          <a:lstStyle/>
          <a:p>
            <a:pPr marL="0" indent="0" algn="l">
              <a:lnSpc>
                <a:spcPts val="1550"/>
              </a:lnSpc>
              <a:buNone/>
            </a:pPr>
            <a:r>
              <a:rPr lang="en-US" sz="950" dirty="0">
                <a:solidFill>
                  <a:srgbClr val="383838"/>
                </a:solidFill>
                <a:latin typeface="Patrick Hand" pitchFamily="34" charset="0"/>
                <a:ea typeface="Patrick Hand" pitchFamily="34" charset="-122"/>
                <a:cs typeface="Patrick Hand" pitchFamily="34" charset="-120"/>
              </a:rPr>
              <a:t>LEGAL FRAMEWORK</a:t>
            </a:r>
            <a:endParaRPr lang="en-US" sz="950" dirty="0"/>
          </a:p>
        </p:txBody>
      </p:sp>
      <p:sp>
        <p:nvSpPr>
          <p:cNvPr id="6" name="Text 2"/>
          <p:cNvSpPr/>
          <p:nvPr/>
        </p:nvSpPr>
        <p:spPr>
          <a:xfrm>
            <a:off x="656749" y="1265515"/>
            <a:ext cx="3678079" cy="386953"/>
          </a:xfrm>
          <a:prstGeom prst="rect">
            <a:avLst/>
          </a:prstGeom>
          <a:noFill/>
          <a:ln/>
        </p:spPr>
        <p:txBody>
          <a:bodyPr wrap="none" lIns="0" tIns="0" rIns="0" bIns="0" rtlCol="0" anchor="t"/>
          <a:lstStyle/>
          <a:p>
            <a:pPr marL="0" indent="0" algn="l">
              <a:lnSpc>
                <a:spcPts val="3000"/>
              </a:lnSpc>
              <a:buNone/>
            </a:pPr>
            <a:r>
              <a:rPr lang="en-US" sz="2400" dirty="0">
                <a:solidFill>
                  <a:srgbClr val="383838"/>
                </a:solidFill>
                <a:latin typeface="Patrick Hand" pitchFamily="34" charset="0"/>
                <a:ea typeface="Patrick Hand" pitchFamily="34" charset="-122"/>
                <a:cs typeface="Patrick Hand" pitchFamily="34" charset="-120"/>
              </a:rPr>
              <a:t>The Wildlife Protection Act, 1972</a:t>
            </a:r>
            <a:endParaRPr lang="en-US" sz="2400" dirty="0"/>
          </a:p>
        </p:txBody>
      </p:sp>
      <p:sp>
        <p:nvSpPr>
          <p:cNvPr id="7" name="Text 3"/>
          <p:cNvSpPr/>
          <p:nvPr/>
        </p:nvSpPr>
        <p:spPr>
          <a:xfrm>
            <a:off x="656749" y="1884521"/>
            <a:ext cx="7830383" cy="495300"/>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Patrick Hand" pitchFamily="34" charset="0"/>
                <a:ea typeface="Patrick Hand" pitchFamily="34" charset="-122"/>
                <a:cs typeface="Patrick Hand" pitchFamily="34" charset="-120"/>
              </a:rPr>
              <a:t>A landmark legislation that revolutionized wildlife conservation in India, providing comprehensive legal protection and establishing the foundation for modern conservation efforts.</a:t>
            </a:r>
            <a:endParaRPr lang="en-US" sz="1200" dirty="0"/>
          </a:p>
        </p:txBody>
      </p:sp>
      <p:sp>
        <p:nvSpPr>
          <p:cNvPr id="8" name="Text 4"/>
          <p:cNvSpPr/>
          <p:nvPr/>
        </p:nvSpPr>
        <p:spPr>
          <a:xfrm>
            <a:off x="656749" y="2553891"/>
            <a:ext cx="154662" cy="193358"/>
          </a:xfrm>
          <a:prstGeom prst="rect">
            <a:avLst/>
          </a:prstGeom>
          <a:noFill/>
          <a:ln/>
        </p:spPr>
        <p:txBody>
          <a:bodyPr wrap="none" lIns="0" tIns="0" rIns="0" bIns="0" rtlCol="0" anchor="t"/>
          <a:lstStyle/>
          <a:p>
            <a:pPr marL="0" indent="0" algn="l">
              <a:lnSpc>
                <a:spcPts val="1900"/>
              </a:lnSpc>
              <a:buNone/>
            </a:pPr>
            <a:r>
              <a:rPr lang="en-US" sz="1200" dirty="0">
                <a:solidFill>
                  <a:srgbClr val="383838"/>
                </a:solidFill>
                <a:latin typeface="Patrick Hand Light" pitchFamily="34" charset="0"/>
                <a:ea typeface="Patrick Hand Light" pitchFamily="34" charset="-122"/>
                <a:cs typeface="Patrick Hand Light" pitchFamily="34" charset="-120"/>
              </a:rPr>
              <a:t>01</a:t>
            </a:r>
            <a:endParaRPr lang="en-US" sz="1200" dirty="0"/>
          </a:p>
        </p:txBody>
      </p:sp>
      <p:sp>
        <p:nvSpPr>
          <p:cNvPr id="9" name="Shape 5"/>
          <p:cNvSpPr/>
          <p:nvPr/>
        </p:nvSpPr>
        <p:spPr>
          <a:xfrm>
            <a:off x="656749" y="2793802"/>
            <a:ext cx="7830383" cy="22860"/>
          </a:xfrm>
          <a:prstGeom prst="rect">
            <a:avLst/>
          </a:prstGeom>
          <a:solidFill>
            <a:srgbClr val="CCCCCC"/>
          </a:solidFill>
          <a:ln/>
        </p:spPr>
      </p:sp>
      <p:sp>
        <p:nvSpPr>
          <p:cNvPr id="10" name="Text 6"/>
          <p:cNvSpPr/>
          <p:nvPr/>
        </p:nvSpPr>
        <p:spPr>
          <a:xfrm>
            <a:off x="656749" y="2916793"/>
            <a:ext cx="1547455" cy="193477"/>
          </a:xfrm>
          <a:prstGeom prst="rect">
            <a:avLst/>
          </a:prstGeom>
          <a:noFill/>
          <a:ln/>
        </p:spPr>
        <p:txBody>
          <a:bodyPr wrap="none" lIns="0" tIns="0" rIns="0" bIns="0" rtlCol="0" anchor="t"/>
          <a:lstStyle/>
          <a:p>
            <a:pPr marL="0" indent="0" algn="l">
              <a:lnSpc>
                <a:spcPts val="1500"/>
              </a:lnSpc>
              <a:buNone/>
            </a:pPr>
            <a:r>
              <a:rPr lang="en-US" sz="1200" dirty="0">
                <a:solidFill>
                  <a:srgbClr val="383838"/>
                </a:solidFill>
                <a:latin typeface="Patrick Hand" pitchFamily="34" charset="0"/>
                <a:ea typeface="Patrick Hand" pitchFamily="34" charset="-122"/>
                <a:cs typeface="Patrick Hand" pitchFamily="34" charset="-120"/>
              </a:rPr>
              <a:t>Protection Framework</a:t>
            </a:r>
            <a:endParaRPr lang="en-US" sz="1200" dirty="0"/>
          </a:p>
        </p:txBody>
      </p:sp>
      <p:sp>
        <p:nvSpPr>
          <p:cNvPr id="11" name="Text 7"/>
          <p:cNvSpPr/>
          <p:nvPr/>
        </p:nvSpPr>
        <p:spPr>
          <a:xfrm>
            <a:off x="656749" y="3203019"/>
            <a:ext cx="7830383" cy="247650"/>
          </a:xfrm>
          <a:prstGeom prst="rect">
            <a:avLst/>
          </a:prstGeom>
          <a:noFill/>
          <a:ln/>
        </p:spPr>
        <p:txBody>
          <a:bodyPr wrap="none" lIns="0" tIns="0" rIns="0" bIns="0" rtlCol="0" anchor="t"/>
          <a:lstStyle/>
          <a:p>
            <a:pPr marL="0" indent="0" algn="l">
              <a:lnSpc>
                <a:spcPts val="1900"/>
              </a:lnSpc>
              <a:buNone/>
            </a:pPr>
            <a:r>
              <a:rPr lang="en-US" sz="1200" dirty="0">
                <a:solidFill>
                  <a:srgbClr val="383838"/>
                </a:solidFill>
                <a:latin typeface="Patrick Hand" pitchFamily="34" charset="0"/>
                <a:ea typeface="Patrick Hand" pitchFamily="34" charset="-122"/>
                <a:cs typeface="Patrick Hand" pitchFamily="34" charset="-120"/>
              </a:rPr>
              <a:t>Establishes six schedules categorizing species by protection level, from absolute protection to regulated hunting permissions.</a:t>
            </a:r>
            <a:endParaRPr lang="en-US" sz="1200" dirty="0"/>
          </a:p>
        </p:txBody>
      </p:sp>
      <p:sp>
        <p:nvSpPr>
          <p:cNvPr id="12" name="Text 8"/>
          <p:cNvSpPr/>
          <p:nvPr/>
        </p:nvSpPr>
        <p:spPr>
          <a:xfrm>
            <a:off x="656749" y="3721298"/>
            <a:ext cx="154662" cy="193358"/>
          </a:xfrm>
          <a:prstGeom prst="rect">
            <a:avLst/>
          </a:prstGeom>
          <a:noFill/>
          <a:ln/>
        </p:spPr>
        <p:txBody>
          <a:bodyPr wrap="none" lIns="0" tIns="0" rIns="0" bIns="0" rtlCol="0" anchor="t"/>
          <a:lstStyle/>
          <a:p>
            <a:pPr marL="0" indent="0" algn="l">
              <a:lnSpc>
                <a:spcPts val="1900"/>
              </a:lnSpc>
              <a:buNone/>
            </a:pPr>
            <a:r>
              <a:rPr lang="en-US" sz="1200" dirty="0">
                <a:solidFill>
                  <a:srgbClr val="383838"/>
                </a:solidFill>
                <a:latin typeface="Patrick Hand Light" pitchFamily="34" charset="0"/>
                <a:ea typeface="Patrick Hand Light" pitchFamily="34" charset="-122"/>
                <a:cs typeface="Patrick Hand Light" pitchFamily="34" charset="-120"/>
              </a:rPr>
              <a:t>02</a:t>
            </a:r>
            <a:endParaRPr lang="en-US" sz="1200" dirty="0"/>
          </a:p>
        </p:txBody>
      </p:sp>
      <p:sp>
        <p:nvSpPr>
          <p:cNvPr id="13" name="Shape 9"/>
          <p:cNvSpPr/>
          <p:nvPr/>
        </p:nvSpPr>
        <p:spPr>
          <a:xfrm>
            <a:off x="656749" y="3961209"/>
            <a:ext cx="7830383" cy="22860"/>
          </a:xfrm>
          <a:prstGeom prst="rect">
            <a:avLst/>
          </a:prstGeom>
          <a:solidFill>
            <a:srgbClr val="CCCCCC"/>
          </a:solidFill>
          <a:ln/>
        </p:spPr>
      </p:sp>
      <p:sp>
        <p:nvSpPr>
          <p:cNvPr id="14" name="Text 10"/>
          <p:cNvSpPr/>
          <p:nvPr/>
        </p:nvSpPr>
        <p:spPr>
          <a:xfrm>
            <a:off x="656749" y="4084201"/>
            <a:ext cx="1547455" cy="193477"/>
          </a:xfrm>
          <a:prstGeom prst="rect">
            <a:avLst/>
          </a:prstGeom>
          <a:noFill/>
          <a:ln/>
        </p:spPr>
        <p:txBody>
          <a:bodyPr wrap="none" lIns="0" tIns="0" rIns="0" bIns="0" rtlCol="0" anchor="t"/>
          <a:lstStyle/>
          <a:p>
            <a:pPr marL="0" indent="0" algn="l">
              <a:lnSpc>
                <a:spcPts val="1500"/>
              </a:lnSpc>
              <a:buNone/>
            </a:pPr>
            <a:r>
              <a:rPr lang="en-US" sz="1200" dirty="0">
                <a:solidFill>
                  <a:srgbClr val="383838"/>
                </a:solidFill>
                <a:latin typeface="Patrick Hand" pitchFamily="34" charset="0"/>
                <a:ea typeface="Patrick Hand" pitchFamily="34" charset="-122"/>
                <a:cs typeface="Patrick Hand" pitchFamily="34" charset="-120"/>
              </a:rPr>
              <a:t>Hunting Prohibition</a:t>
            </a:r>
            <a:endParaRPr lang="en-US" sz="1200" dirty="0"/>
          </a:p>
        </p:txBody>
      </p:sp>
      <p:sp>
        <p:nvSpPr>
          <p:cNvPr id="15" name="Text 11"/>
          <p:cNvSpPr/>
          <p:nvPr/>
        </p:nvSpPr>
        <p:spPr>
          <a:xfrm>
            <a:off x="656749" y="4370427"/>
            <a:ext cx="7830383" cy="495300"/>
          </a:xfrm>
          <a:prstGeom prst="rect">
            <a:avLst/>
          </a:prstGeom>
          <a:noFill/>
          <a:ln/>
        </p:spPr>
        <p:txBody>
          <a:bodyPr wrap="square" lIns="0" tIns="0" rIns="0" bIns="0" rtlCol="0" anchor="t"/>
          <a:lstStyle/>
          <a:p>
            <a:pPr marL="0" indent="0" algn="l">
              <a:lnSpc>
                <a:spcPts val="1900"/>
              </a:lnSpc>
              <a:buNone/>
            </a:pPr>
            <a:r>
              <a:rPr lang="en-US" sz="1200" dirty="0">
                <a:solidFill>
                  <a:srgbClr val="383838"/>
                </a:solidFill>
                <a:latin typeface="Patrick Hand" pitchFamily="34" charset="0"/>
                <a:ea typeface="Patrick Hand" pitchFamily="34" charset="-122"/>
                <a:cs typeface="Patrick Hand" pitchFamily="34" charset="-120"/>
              </a:rPr>
              <a:t>Strictly prohibits hunting of endangered species except under exceptional scientific or educational circumstances with government approval.</a:t>
            </a:r>
            <a:endParaRPr lang="en-US" sz="1200" dirty="0"/>
          </a:p>
        </p:txBody>
      </p:sp>
      <p:sp>
        <p:nvSpPr>
          <p:cNvPr id="16" name="Text 12"/>
          <p:cNvSpPr/>
          <p:nvPr/>
        </p:nvSpPr>
        <p:spPr>
          <a:xfrm>
            <a:off x="656749" y="5136356"/>
            <a:ext cx="154662" cy="193358"/>
          </a:xfrm>
          <a:prstGeom prst="rect">
            <a:avLst/>
          </a:prstGeom>
          <a:noFill/>
          <a:ln/>
        </p:spPr>
        <p:txBody>
          <a:bodyPr wrap="none" lIns="0" tIns="0" rIns="0" bIns="0" rtlCol="0" anchor="t"/>
          <a:lstStyle/>
          <a:p>
            <a:pPr marL="0" indent="0" algn="l">
              <a:lnSpc>
                <a:spcPts val="1900"/>
              </a:lnSpc>
              <a:buNone/>
            </a:pPr>
            <a:r>
              <a:rPr lang="en-US" sz="1200" dirty="0">
                <a:solidFill>
                  <a:srgbClr val="383838"/>
                </a:solidFill>
                <a:latin typeface="Patrick Hand Light" pitchFamily="34" charset="0"/>
                <a:ea typeface="Patrick Hand Light" pitchFamily="34" charset="-122"/>
                <a:cs typeface="Patrick Hand Light" pitchFamily="34" charset="-120"/>
              </a:rPr>
              <a:t>03</a:t>
            </a:r>
            <a:endParaRPr lang="en-US" sz="1200" dirty="0"/>
          </a:p>
        </p:txBody>
      </p:sp>
      <p:sp>
        <p:nvSpPr>
          <p:cNvPr id="17" name="Shape 13"/>
          <p:cNvSpPr/>
          <p:nvPr/>
        </p:nvSpPr>
        <p:spPr>
          <a:xfrm>
            <a:off x="656749" y="5376267"/>
            <a:ext cx="7830383" cy="22860"/>
          </a:xfrm>
          <a:prstGeom prst="rect">
            <a:avLst/>
          </a:prstGeom>
          <a:solidFill>
            <a:srgbClr val="CCCCCC"/>
          </a:solidFill>
          <a:ln/>
        </p:spPr>
      </p:sp>
      <p:sp>
        <p:nvSpPr>
          <p:cNvPr id="18" name="Text 14"/>
          <p:cNvSpPr/>
          <p:nvPr/>
        </p:nvSpPr>
        <p:spPr>
          <a:xfrm>
            <a:off x="656749" y="5499259"/>
            <a:ext cx="1547455" cy="193477"/>
          </a:xfrm>
          <a:prstGeom prst="rect">
            <a:avLst/>
          </a:prstGeom>
          <a:noFill/>
          <a:ln/>
        </p:spPr>
        <p:txBody>
          <a:bodyPr wrap="none" lIns="0" tIns="0" rIns="0" bIns="0" rtlCol="0" anchor="t"/>
          <a:lstStyle/>
          <a:p>
            <a:pPr marL="0" indent="0" algn="l">
              <a:lnSpc>
                <a:spcPts val="1500"/>
              </a:lnSpc>
              <a:buNone/>
            </a:pPr>
            <a:r>
              <a:rPr lang="en-US" sz="1200" dirty="0">
                <a:solidFill>
                  <a:srgbClr val="383838"/>
                </a:solidFill>
                <a:latin typeface="Patrick Hand" pitchFamily="34" charset="0"/>
                <a:ea typeface="Patrick Hand" pitchFamily="34" charset="-122"/>
                <a:cs typeface="Patrick Hand" pitchFamily="34" charset="-120"/>
              </a:rPr>
              <a:t>Protected Areas</a:t>
            </a:r>
            <a:endParaRPr lang="en-US" sz="1200" dirty="0"/>
          </a:p>
        </p:txBody>
      </p:sp>
      <p:sp>
        <p:nvSpPr>
          <p:cNvPr id="19" name="Text 15"/>
          <p:cNvSpPr/>
          <p:nvPr/>
        </p:nvSpPr>
        <p:spPr>
          <a:xfrm>
            <a:off x="656749" y="5785485"/>
            <a:ext cx="7830383" cy="247650"/>
          </a:xfrm>
          <a:prstGeom prst="rect">
            <a:avLst/>
          </a:prstGeom>
          <a:noFill/>
          <a:ln/>
        </p:spPr>
        <p:txBody>
          <a:bodyPr wrap="none" lIns="0" tIns="0" rIns="0" bIns="0" rtlCol="0" anchor="t"/>
          <a:lstStyle/>
          <a:p>
            <a:pPr marL="0" indent="0" algn="l">
              <a:lnSpc>
                <a:spcPts val="1900"/>
              </a:lnSpc>
              <a:buNone/>
            </a:pPr>
            <a:r>
              <a:rPr lang="en-US" sz="1200" dirty="0">
                <a:solidFill>
                  <a:srgbClr val="383838"/>
                </a:solidFill>
                <a:latin typeface="Patrick Hand" pitchFamily="34" charset="0"/>
                <a:ea typeface="Patrick Hand" pitchFamily="34" charset="-122"/>
                <a:cs typeface="Patrick Hand" pitchFamily="34" charset="-120"/>
              </a:rPr>
              <a:t>Empowers central and state governments to designate and manage national parks, sanctuaries, and conservation reserves.</a:t>
            </a:r>
            <a:endParaRPr lang="en-US" sz="1200" dirty="0"/>
          </a:p>
        </p:txBody>
      </p:sp>
      <p:sp>
        <p:nvSpPr>
          <p:cNvPr id="20" name="Text 16"/>
          <p:cNvSpPr/>
          <p:nvPr/>
        </p:nvSpPr>
        <p:spPr>
          <a:xfrm>
            <a:off x="656749" y="6303764"/>
            <a:ext cx="154662" cy="193358"/>
          </a:xfrm>
          <a:prstGeom prst="rect">
            <a:avLst/>
          </a:prstGeom>
          <a:noFill/>
          <a:ln/>
        </p:spPr>
        <p:txBody>
          <a:bodyPr wrap="none" lIns="0" tIns="0" rIns="0" bIns="0" rtlCol="0" anchor="t"/>
          <a:lstStyle/>
          <a:p>
            <a:pPr marL="0" indent="0" algn="l">
              <a:lnSpc>
                <a:spcPts val="1900"/>
              </a:lnSpc>
              <a:buNone/>
            </a:pPr>
            <a:r>
              <a:rPr lang="en-US" sz="1200" dirty="0">
                <a:solidFill>
                  <a:srgbClr val="383838"/>
                </a:solidFill>
                <a:latin typeface="Patrick Hand Light" pitchFamily="34" charset="0"/>
                <a:ea typeface="Patrick Hand Light" pitchFamily="34" charset="-122"/>
                <a:cs typeface="Patrick Hand Light" pitchFamily="34" charset="-120"/>
              </a:rPr>
              <a:t>04</a:t>
            </a:r>
            <a:endParaRPr lang="en-US" sz="1200" dirty="0"/>
          </a:p>
        </p:txBody>
      </p:sp>
      <p:sp>
        <p:nvSpPr>
          <p:cNvPr id="21" name="Shape 17"/>
          <p:cNvSpPr/>
          <p:nvPr/>
        </p:nvSpPr>
        <p:spPr>
          <a:xfrm>
            <a:off x="656749" y="6543675"/>
            <a:ext cx="7830383" cy="22860"/>
          </a:xfrm>
          <a:prstGeom prst="rect">
            <a:avLst/>
          </a:prstGeom>
          <a:solidFill>
            <a:srgbClr val="CCCCCC"/>
          </a:solidFill>
          <a:ln/>
        </p:spPr>
      </p:sp>
      <p:sp>
        <p:nvSpPr>
          <p:cNvPr id="22" name="Text 18"/>
          <p:cNvSpPr/>
          <p:nvPr/>
        </p:nvSpPr>
        <p:spPr>
          <a:xfrm>
            <a:off x="656749" y="6666667"/>
            <a:ext cx="1547455" cy="193477"/>
          </a:xfrm>
          <a:prstGeom prst="rect">
            <a:avLst/>
          </a:prstGeom>
          <a:noFill/>
          <a:ln/>
        </p:spPr>
        <p:txBody>
          <a:bodyPr wrap="none" lIns="0" tIns="0" rIns="0" bIns="0" rtlCol="0" anchor="t"/>
          <a:lstStyle/>
          <a:p>
            <a:pPr marL="0" indent="0" algn="l">
              <a:lnSpc>
                <a:spcPts val="1500"/>
              </a:lnSpc>
              <a:buNone/>
            </a:pPr>
            <a:r>
              <a:rPr lang="en-US" sz="1200" dirty="0">
                <a:solidFill>
                  <a:srgbClr val="383838"/>
                </a:solidFill>
                <a:latin typeface="Patrick Hand" pitchFamily="34" charset="0"/>
                <a:ea typeface="Patrick Hand" pitchFamily="34" charset="-122"/>
                <a:cs typeface="Patrick Hand" pitchFamily="34" charset="-120"/>
              </a:rPr>
              <a:t>Trade Regulation</a:t>
            </a:r>
            <a:endParaRPr lang="en-US" sz="1200" dirty="0"/>
          </a:p>
        </p:txBody>
      </p:sp>
      <p:sp>
        <p:nvSpPr>
          <p:cNvPr id="23" name="Text 19"/>
          <p:cNvSpPr/>
          <p:nvPr/>
        </p:nvSpPr>
        <p:spPr>
          <a:xfrm>
            <a:off x="656749" y="6952893"/>
            <a:ext cx="7830383" cy="247650"/>
          </a:xfrm>
          <a:prstGeom prst="rect">
            <a:avLst/>
          </a:prstGeom>
          <a:noFill/>
          <a:ln/>
        </p:spPr>
        <p:txBody>
          <a:bodyPr wrap="none" lIns="0" tIns="0" rIns="0" bIns="0" rtlCol="0" anchor="t"/>
          <a:lstStyle/>
          <a:p>
            <a:pPr marL="0" indent="0" algn="l">
              <a:lnSpc>
                <a:spcPts val="1900"/>
              </a:lnSpc>
              <a:buNone/>
            </a:pPr>
            <a:r>
              <a:rPr lang="en-US" sz="1200" dirty="0">
                <a:solidFill>
                  <a:srgbClr val="383838"/>
                </a:solidFill>
                <a:latin typeface="Patrick Hand" pitchFamily="34" charset="0"/>
                <a:ea typeface="Patrick Hand" pitchFamily="34" charset="-122"/>
                <a:cs typeface="Patrick Hand" pitchFamily="34" charset="-120"/>
              </a:rPr>
              <a:t>Controls and monitors trade in wildlife products, implementing CITES agreements and preventing illegal trafficking.</a:t>
            </a:r>
            <a:endParaRPr lang="en-US" sz="1200" dirty="0"/>
          </a:p>
        </p:txBody>
      </p:sp>
      <p:sp>
        <p:nvSpPr>
          <p:cNvPr id="24" name="Rectangle: Rounded Corners 23">
            <a:extLst>
              <a:ext uri="{FF2B5EF4-FFF2-40B4-BE49-F238E27FC236}">
                <a16:creationId xmlns:a16="http://schemas.microsoft.com/office/drawing/2014/main" id="{296FD1EC-B6BF-025D-9D2C-4E01ECCD4A71}"/>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237774" y="662226"/>
            <a:ext cx="7693938" cy="600432"/>
          </a:xfrm>
          <a:prstGeom prst="rect">
            <a:avLst/>
          </a:prstGeom>
          <a:noFill/>
          <a:ln/>
        </p:spPr>
        <p:txBody>
          <a:bodyPr wrap="none" lIns="0" tIns="0" rIns="0" bIns="0" rtlCol="0" anchor="t"/>
          <a:lstStyle/>
          <a:p>
            <a:pPr marL="0" indent="0" algn="l">
              <a:lnSpc>
                <a:spcPts val="4700"/>
              </a:lnSpc>
              <a:buNone/>
            </a:pPr>
            <a:r>
              <a:rPr lang="en-US" sz="3750" dirty="0">
                <a:solidFill>
                  <a:srgbClr val="383838"/>
                </a:solidFill>
                <a:latin typeface="Patrick Hand" pitchFamily="34" charset="0"/>
                <a:ea typeface="Patrick Hand" pitchFamily="34" charset="-122"/>
                <a:cs typeface="Patrick Hand" pitchFamily="34" charset="-120"/>
              </a:rPr>
              <a:t>Protected Areas: Sanctuaries of Biodiversity</a:t>
            </a:r>
            <a:endParaRPr lang="en-US" sz="3750" dirty="0"/>
          </a:p>
        </p:txBody>
      </p:sp>
      <p:sp>
        <p:nvSpPr>
          <p:cNvPr id="3" name="Text 1"/>
          <p:cNvSpPr/>
          <p:nvPr/>
        </p:nvSpPr>
        <p:spPr>
          <a:xfrm>
            <a:off x="1237774" y="1983224"/>
            <a:ext cx="2402086" cy="300276"/>
          </a:xfrm>
          <a:prstGeom prst="rect">
            <a:avLst/>
          </a:prstGeom>
          <a:noFill/>
          <a:ln/>
        </p:spPr>
        <p:txBody>
          <a:bodyPr wrap="none" lIns="0" tIns="0" rIns="0" bIns="0" rtlCol="0" anchor="t"/>
          <a:lstStyle/>
          <a:p>
            <a:pPr marL="0" indent="0" algn="l">
              <a:lnSpc>
                <a:spcPts val="2350"/>
              </a:lnSpc>
              <a:buNone/>
            </a:pPr>
            <a:r>
              <a:rPr lang="en-US" sz="1850" dirty="0">
                <a:solidFill>
                  <a:srgbClr val="383838"/>
                </a:solidFill>
                <a:latin typeface="Patrick Hand" pitchFamily="34" charset="0"/>
                <a:ea typeface="Patrick Hand" pitchFamily="34" charset="-122"/>
                <a:cs typeface="Patrick Hand" pitchFamily="34" charset="-120"/>
              </a:rPr>
              <a:t>Jim Corbett National Park</a:t>
            </a:r>
            <a:endParaRPr lang="en-US" sz="1850" dirty="0"/>
          </a:p>
        </p:txBody>
      </p:sp>
      <p:sp>
        <p:nvSpPr>
          <p:cNvPr id="4" name="Text 2"/>
          <p:cNvSpPr/>
          <p:nvPr/>
        </p:nvSpPr>
        <p:spPr>
          <a:xfrm>
            <a:off x="1237774" y="2427565"/>
            <a:ext cx="3851434" cy="1153001"/>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Established in 1936, India's first national park pioneered wildlife conservation and remains a premier tiger reserve.</a:t>
            </a:r>
            <a:endParaRPr lang="en-US" sz="1850" dirty="0"/>
          </a:p>
        </p:txBody>
      </p:sp>
      <p:sp>
        <p:nvSpPr>
          <p:cNvPr id="5" name="Text 3"/>
          <p:cNvSpPr/>
          <p:nvPr/>
        </p:nvSpPr>
        <p:spPr>
          <a:xfrm>
            <a:off x="5389364" y="1983224"/>
            <a:ext cx="2402086" cy="300276"/>
          </a:xfrm>
          <a:prstGeom prst="rect">
            <a:avLst/>
          </a:prstGeom>
          <a:noFill/>
          <a:ln/>
        </p:spPr>
        <p:txBody>
          <a:bodyPr wrap="none" lIns="0" tIns="0" rIns="0" bIns="0" rtlCol="0" anchor="t"/>
          <a:lstStyle/>
          <a:p>
            <a:pPr marL="0" indent="0" algn="l">
              <a:lnSpc>
                <a:spcPts val="2350"/>
              </a:lnSpc>
              <a:buNone/>
            </a:pPr>
            <a:r>
              <a:rPr lang="en-US" sz="1850" dirty="0">
                <a:solidFill>
                  <a:srgbClr val="383838"/>
                </a:solidFill>
                <a:latin typeface="Patrick Hand" pitchFamily="34" charset="0"/>
                <a:ea typeface="Patrick Hand" pitchFamily="34" charset="-122"/>
                <a:cs typeface="Patrick Hand" pitchFamily="34" charset="-120"/>
              </a:rPr>
              <a:t>Kaziranga National Park</a:t>
            </a:r>
            <a:endParaRPr lang="en-US" sz="1850" dirty="0"/>
          </a:p>
        </p:txBody>
      </p:sp>
      <p:sp>
        <p:nvSpPr>
          <p:cNvPr id="6" name="Text 4"/>
          <p:cNvSpPr/>
          <p:nvPr/>
        </p:nvSpPr>
        <p:spPr>
          <a:xfrm>
            <a:off x="5389364" y="2427565"/>
            <a:ext cx="3851553" cy="1153001"/>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UNESCO World Heritage Site protecting two-thirds of the world's great one-horned rhinoceros population.</a:t>
            </a:r>
            <a:endParaRPr lang="en-US" sz="1850" dirty="0"/>
          </a:p>
        </p:txBody>
      </p:sp>
      <p:sp>
        <p:nvSpPr>
          <p:cNvPr id="7" name="Text 5"/>
          <p:cNvSpPr/>
          <p:nvPr/>
        </p:nvSpPr>
        <p:spPr>
          <a:xfrm>
            <a:off x="9541073" y="1983224"/>
            <a:ext cx="2402086" cy="300276"/>
          </a:xfrm>
          <a:prstGeom prst="rect">
            <a:avLst/>
          </a:prstGeom>
          <a:noFill/>
          <a:ln/>
        </p:spPr>
        <p:txBody>
          <a:bodyPr wrap="none" lIns="0" tIns="0" rIns="0" bIns="0" rtlCol="0" anchor="t"/>
          <a:lstStyle/>
          <a:p>
            <a:pPr marL="0" indent="0" algn="l">
              <a:lnSpc>
                <a:spcPts val="2350"/>
              </a:lnSpc>
              <a:buNone/>
            </a:pPr>
            <a:r>
              <a:rPr lang="en-US" sz="1850" dirty="0">
                <a:solidFill>
                  <a:srgbClr val="383838"/>
                </a:solidFill>
                <a:latin typeface="Patrick Hand" pitchFamily="34" charset="0"/>
                <a:ea typeface="Patrick Hand" pitchFamily="34" charset="-122"/>
                <a:cs typeface="Patrick Hand" pitchFamily="34" charset="-120"/>
              </a:rPr>
              <a:t>Gir National Park</a:t>
            </a:r>
            <a:endParaRPr lang="en-US" sz="1850" dirty="0"/>
          </a:p>
        </p:txBody>
      </p:sp>
      <p:sp>
        <p:nvSpPr>
          <p:cNvPr id="8" name="Text 6"/>
          <p:cNvSpPr/>
          <p:nvPr/>
        </p:nvSpPr>
        <p:spPr>
          <a:xfrm>
            <a:off x="9541073" y="2427565"/>
            <a:ext cx="3851434" cy="1153001"/>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The last refuge of the Asiatic lion, safeguarding this majestic species from extinction through dedicated conservation.</a:t>
            </a:r>
            <a:endParaRPr lang="en-US" sz="1850" dirty="0"/>
          </a:p>
        </p:txBody>
      </p:sp>
      <p:sp>
        <p:nvSpPr>
          <p:cNvPr id="9" name="Text 7"/>
          <p:cNvSpPr/>
          <p:nvPr/>
        </p:nvSpPr>
        <p:spPr>
          <a:xfrm>
            <a:off x="1237774" y="4240887"/>
            <a:ext cx="5784413" cy="792599"/>
          </a:xfrm>
          <a:prstGeom prst="rect">
            <a:avLst/>
          </a:prstGeom>
          <a:noFill/>
          <a:ln/>
        </p:spPr>
        <p:txBody>
          <a:bodyPr wrap="none" lIns="0" tIns="0" rIns="0" bIns="0" rtlCol="0" anchor="t"/>
          <a:lstStyle/>
          <a:p>
            <a:pPr marL="0" indent="0" algn="ctr">
              <a:lnSpc>
                <a:spcPts val="6200"/>
              </a:lnSpc>
              <a:buNone/>
            </a:pPr>
            <a:r>
              <a:rPr lang="en-US" sz="6200" dirty="0">
                <a:solidFill>
                  <a:srgbClr val="383838"/>
                </a:solidFill>
                <a:latin typeface="Patrick Hand" pitchFamily="34" charset="0"/>
                <a:ea typeface="Patrick Hand" pitchFamily="34" charset="-122"/>
                <a:cs typeface="Patrick Hand" pitchFamily="34" charset="-120"/>
              </a:rPr>
              <a:t>166</a:t>
            </a:r>
            <a:endParaRPr lang="en-US" sz="6200" dirty="0"/>
          </a:p>
        </p:txBody>
      </p:sp>
      <p:sp>
        <p:nvSpPr>
          <p:cNvPr id="10" name="Text 8"/>
          <p:cNvSpPr/>
          <p:nvPr/>
        </p:nvSpPr>
        <p:spPr>
          <a:xfrm>
            <a:off x="2928938" y="5333643"/>
            <a:ext cx="2402086" cy="300276"/>
          </a:xfrm>
          <a:prstGeom prst="rect">
            <a:avLst/>
          </a:prstGeom>
          <a:noFill/>
          <a:ln/>
        </p:spPr>
        <p:txBody>
          <a:bodyPr wrap="none" lIns="0" tIns="0" rIns="0" bIns="0" rtlCol="0" anchor="t"/>
          <a:lstStyle/>
          <a:p>
            <a:pPr marL="0" indent="0" algn="ctr">
              <a:lnSpc>
                <a:spcPts val="2350"/>
              </a:lnSpc>
              <a:buNone/>
            </a:pPr>
            <a:r>
              <a:rPr lang="en-US" sz="1850" dirty="0">
                <a:solidFill>
                  <a:srgbClr val="383838"/>
                </a:solidFill>
                <a:latin typeface="Patrick Hand" pitchFamily="34" charset="0"/>
                <a:ea typeface="Patrick Hand" pitchFamily="34" charset="-122"/>
                <a:cs typeface="Patrick Hand" pitchFamily="34" charset="-120"/>
              </a:rPr>
              <a:t>National Parks</a:t>
            </a:r>
            <a:endParaRPr lang="en-US" sz="1850" dirty="0"/>
          </a:p>
        </p:txBody>
      </p:sp>
      <p:sp>
        <p:nvSpPr>
          <p:cNvPr id="11" name="Text 9"/>
          <p:cNvSpPr/>
          <p:nvPr/>
        </p:nvSpPr>
        <p:spPr>
          <a:xfrm>
            <a:off x="1237774" y="5874067"/>
            <a:ext cx="5784413" cy="384334"/>
          </a:xfrm>
          <a:prstGeom prst="rect">
            <a:avLst/>
          </a:prstGeom>
          <a:noFill/>
          <a:ln/>
        </p:spPr>
        <p:txBody>
          <a:bodyPr wrap="none" lIns="0" tIns="0" rIns="0" bIns="0" rtlCol="0" anchor="t"/>
          <a:lstStyle/>
          <a:p>
            <a:pPr marL="0" indent="0" algn="ctr">
              <a:lnSpc>
                <a:spcPts val="3000"/>
              </a:lnSpc>
              <a:buNone/>
            </a:pPr>
            <a:r>
              <a:rPr lang="en-US" sz="1850" dirty="0">
                <a:solidFill>
                  <a:srgbClr val="383838"/>
                </a:solidFill>
                <a:latin typeface="Patrick Hand" pitchFamily="34" charset="0"/>
                <a:ea typeface="Patrick Hand" pitchFamily="34" charset="-122"/>
                <a:cs typeface="Patrick Hand" pitchFamily="34" charset="-120"/>
              </a:rPr>
              <a:t>Across India</a:t>
            </a:r>
            <a:endParaRPr lang="en-US" sz="1850" dirty="0"/>
          </a:p>
        </p:txBody>
      </p:sp>
      <p:sp>
        <p:nvSpPr>
          <p:cNvPr id="12" name="Text 10"/>
          <p:cNvSpPr/>
          <p:nvPr/>
        </p:nvSpPr>
        <p:spPr>
          <a:xfrm>
            <a:off x="7615833" y="4240887"/>
            <a:ext cx="5784413" cy="792599"/>
          </a:xfrm>
          <a:prstGeom prst="rect">
            <a:avLst/>
          </a:prstGeom>
          <a:noFill/>
          <a:ln/>
        </p:spPr>
        <p:txBody>
          <a:bodyPr wrap="none" lIns="0" tIns="0" rIns="0" bIns="0" rtlCol="0" anchor="t"/>
          <a:lstStyle/>
          <a:p>
            <a:pPr marL="0" indent="0" algn="ctr">
              <a:lnSpc>
                <a:spcPts val="6200"/>
              </a:lnSpc>
              <a:buNone/>
            </a:pPr>
            <a:r>
              <a:rPr lang="en-US" sz="6200" dirty="0">
                <a:solidFill>
                  <a:srgbClr val="383838"/>
                </a:solidFill>
                <a:latin typeface="Patrick Hand" pitchFamily="34" charset="0"/>
                <a:ea typeface="Patrick Hand" pitchFamily="34" charset="-122"/>
                <a:cs typeface="Patrick Hand" pitchFamily="34" charset="-120"/>
              </a:rPr>
              <a:t>490+</a:t>
            </a:r>
            <a:endParaRPr lang="en-US" sz="6200" dirty="0"/>
          </a:p>
        </p:txBody>
      </p:sp>
      <p:sp>
        <p:nvSpPr>
          <p:cNvPr id="13" name="Text 11"/>
          <p:cNvSpPr/>
          <p:nvPr/>
        </p:nvSpPr>
        <p:spPr>
          <a:xfrm>
            <a:off x="9306997" y="5333643"/>
            <a:ext cx="2402086" cy="300276"/>
          </a:xfrm>
          <a:prstGeom prst="rect">
            <a:avLst/>
          </a:prstGeom>
          <a:noFill/>
          <a:ln/>
        </p:spPr>
        <p:txBody>
          <a:bodyPr wrap="none" lIns="0" tIns="0" rIns="0" bIns="0" rtlCol="0" anchor="t"/>
          <a:lstStyle/>
          <a:p>
            <a:pPr marL="0" indent="0" algn="ctr">
              <a:lnSpc>
                <a:spcPts val="2350"/>
              </a:lnSpc>
              <a:buNone/>
            </a:pPr>
            <a:r>
              <a:rPr lang="en-US" sz="1850" dirty="0">
                <a:solidFill>
                  <a:srgbClr val="383838"/>
                </a:solidFill>
                <a:latin typeface="Patrick Hand" pitchFamily="34" charset="0"/>
                <a:ea typeface="Patrick Hand" pitchFamily="34" charset="-122"/>
                <a:cs typeface="Patrick Hand" pitchFamily="34" charset="-120"/>
              </a:rPr>
              <a:t>Wildlife Sanctuaries</a:t>
            </a:r>
            <a:endParaRPr lang="en-US" sz="1850" dirty="0"/>
          </a:p>
        </p:txBody>
      </p:sp>
      <p:sp>
        <p:nvSpPr>
          <p:cNvPr id="14" name="Text 12"/>
          <p:cNvSpPr/>
          <p:nvPr/>
        </p:nvSpPr>
        <p:spPr>
          <a:xfrm>
            <a:off x="7615833" y="5874067"/>
            <a:ext cx="5784413" cy="384334"/>
          </a:xfrm>
          <a:prstGeom prst="rect">
            <a:avLst/>
          </a:prstGeom>
          <a:noFill/>
          <a:ln/>
        </p:spPr>
        <p:txBody>
          <a:bodyPr wrap="none" lIns="0" tIns="0" rIns="0" bIns="0" rtlCol="0" anchor="t"/>
          <a:lstStyle/>
          <a:p>
            <a:pPr marL="0" indent="0" algn="ctr">
              <a:lnSpc>
                <a:spcPts val="3000"/>
              </a:lnSpc>
              <a:buNone/>
            </a:pPr>
            <a:r>
              <a:rPr lang="en-US" sz="1850" dirty="0">
                <a:solidFill>
                  <a:srgbClr val="383838"/>
                </a:solidFill>
                <a:latin typeface="Patrick Hand" pitchFamily="34" charset="0"/>
                <a:ea typeface="Patrick Hand" pitchFamily="34" charset="-122"/>
                <a:cs typeface="Patrick Hand" pitchFamily="34" charset="-120"/>
              </a:rPr>
              <a:t>Protected zones</a:t>
            </a:r>
            <a:endParaRPr lang="en-US" sz="1850" dirty="0"/>
          </a:p>
        </p:txBody>
      </p:sp>
      <p:sp>
        <p:nvSpPr>
          <p:cNvPr id="15" name="Text 13"/>
          <p:cNvSpPr/>
          <p:nvPr/>
        </p:nvSpPr>
        <p:spPr>
          <a:xfrm>
            <a:off x="1237774" y="6798707"/>
            <a:ext cx="12154852" cy="768668"/>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These protected areas preserve critical habitats, provide safe breeding grounds, and support species recovery programs like Project Tiger and the Gir Lion Project, which focus specifically on recovering tiger and lion populations.</a:t>
            </a:r>
            <a:endParaRPr lang="en-US" sz="1850" dirty="0"/>
          </a:p>
        </p:txBody>
      </p:sp>
      <p:sp>
        <p:nvSpPr>
          <p:cNvPr id="16" name="Rectangle: Rounded Corners 15">
            <a:extLst>
              <a:ext uri="{FF2B5EF4-FFF2-40B4-BE49-F238E27FC236}">
                <a16:creationId xmlns:a16="http://schemas.microsoft.com/office/drawing/2014/main" id="{71389A9D-5884-1E5B-B8D0-51918CF2F6FE}"/>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2931914" y="479465"/>
            <a:ext cx="1510308" cy="325517"/>
          </a:xfrm>
          <a:prstGeom prst="roundRect">
            <a:avLst>
              <a:gd name="adj" fmla="val 17883"/>
            </a:avLst>
          </a:prstGeom>
          <a:solidFill>
            <a:srgbClr val="E6E6E6"/>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5856" y="572929"/>
            <a:ext cx="138589" cy="138589"/>
          </a:xfrm>
          <a:prstGeom prst="rect">
            <a:avLst/>
          </a:prstGeom>
        </p:spPr>
      </p:pic>
      <p:sp>
        <p:nvSpPr>
          <p:cNvPr id="4" name="Text 1"/>
          <p:cNvSpPr/>
          <p:nvPr/>
        </p:nvSpPr>
        <p:spPr>
          <a:xfrm>
            <a:off x="3243739" y="531376"/>
            <a:ext cx="1094542" cy="221694"/>
          </a:xfrm>
          <a:prstGeom prst="rect">
            <a:avLst/>
          </a:prstGeom>
          <a:noFill/>
          <a:ln/>
        </p:spPr>
        <p:txBody>
          <a:bodyPr wrap="none" lIns="0" tIns="0" rIns="0" bIns="0" rtlCol="0" anchor="t"/>
          <a:lstStyle/>
          <a:p>
            <a:pPr marL="0" indent="0" algn="l">
              <a:lnSpc>
                <a:spcPts val="1700"/>
              </a:lnSpc>
              <a:buNone/>
            </a:pPr>
            <a:r>
              <a:rPr lang="en-US" sz="1050" dirty="0">
                <a:solidFill>
                  <a:srgbClr val="383838"/>
                </a:solidFill>
                <a:latin typeface="Patrick Hand" pitchFamily="34" charset="0"/>
                <a:ea typeface="Patrick Hand" pitchFamily="34" charset="-122"/>
                <a:cs typeface="Patrick Hand" pitchFamily="34" charset="-120"/>
              </a:rPr>
              <a:t>CONSERVATION WINS</a:t>
            </a:r>
            <a:endParaRPr lang="en-US" sz="1050" dirty="0"/>
          </a:p>
        </p:txBody>
      </p:sp>
      <p:sp>
        <p:nvSpPr>
          <p:cNvPr id="5" name="Text 2"/>
          <p:cNvSpPr/>
          <p:nvPr/>
        </p:nvSpPr>
        <p:spPr>
          <a:xfrm>
            <a:off x="2931914" y="874276"/>
            <a:ext cx="4698921" cy="433030"/>
          </a:xfrm>
          <a:prstGeom prst="rect">
            <a:avLst/>
          </a:prstGeom>
          <a:noFill/>
          <a:ln/>
        </p:spPr>
        <p:txBody>
          <a:bodyPr wrap="none" lIns="0" tIns="0" rIns="0" bIns="0" rtlCol="0" anchor="t"/>
          <a:lstStyle/>
          <a:p>
            <a:pPr marL="0" indent="0" algn="l">
              <a:lnSpc>
                <a:spcPts val="3400"/>
              </a:lnSpc>
              <a:buNone/>
            </a:pPr>
            <a:r>
              <a:rPr lang="en-US" sz="2700" dirty="0">
                <a:solidFill>
                  <a:srgbClr val="383838"/>
                </a:solidFill>
                <a:latin typeface="Patrick Hand" pitchFamily="34" charset="0"/>
                <a:ea typeface="Patrick Hand" pitchFamily="34" charset="-122"/>
                <a:cs typeface="Patrick Hand" pitchFamily="34" charset="-120"/>
              </a:rPr>
              <a:t>Success Stories in Wildlife Protection</a:t>
            </a:r>
            <a:endParaRPr lang="en-US" sz="2700" dirty="0"/>
          </a:p>
        </p:txBody>
      </p:sp>
      <p:sp>
        <p:nvSpPr>
          <p:cNvPr id="6" name="Shape 3"/>
          <p:cNvSpPr/>
          <p:nvPr/>
        </p:nvSpPr>
        <p:spPr>
          <a:xfrm>
            <a:off x="2931914" y="1567101"/>
            <a:ext cx="2806660" cy="2345174"/>
          </a:xfrm>
          <a:prstGeom prst="roundRect">
            <a:avLst>
              <a:gd name="adj" fmla="val 3103"/>
            </a:avLst>
          </a:prstGeom>
          <a:solidFill>
            <a:srgbClr val="E6E6E6"/>
          </a:solidFill>
          <a:ln w="7620">
            <a:solidFill>
              <a:srgbClr val="CCCCCC"/>
            </a:solidFill>
            <a:prstDash val="solid"/>
          </a:ln>
        </p:spPr>
      </p:sp>
      <p:sp>
        <p:nvSpPr>
          <p:cNvPr id="7" name="Text 4"/>
          <p:cNvSpPr/>
          <p:nvPr/>
        </p:nvSpPr>
        <p:spPr>
          <a:xfrm>
            <a:off x="3112770" y="1747957"/>
            <a:ext cx="1732478" cy="216456"/>
          </a:xfrm>
          <a:prstGeom prst="rect">
            <a:avLst/>
          </a:prstGeom>
          <a:noFill/>
          <a:ln/>
        </p:spPr>
        <p:txBody>
          <a:bodyPr wrap="none" lIns="0" tIns="0" rIns="0" bIns="0" rtlCol="0" anchor="t"/>
          <a:lstStyle/>
          <a:p>
            <a:pPr marL="0" indent="0" algn="l">
              <a:lnSpc>
                <a:spcPts val="1700"/>
              </a:lnSpc>
              <a:buNone/>
            </a:pPr>
            <a:r>
              <a:rPr lang="en-US" sz="1350" dirty="0">
                <a:solidFill>
                  <a:srgbClr val="383838"/>
                </a:solidFill>
                <a:latin typeface="Patrick Hand" pitchFamily="34" charset="0"/>
                <a:ea typeface="Patrick Hand" pitchFamily="34" charset="-122"/>
                <a:cs typeface="Patrick Hand" pitchFamily="34" charset="-120"/>
              </a:rPr>
              <a:t>Tiger Triumph</a:t>
            </a:r>
            <a:endParaRPr lang="en-US" sz="1350" dirty="0"/>
          </a:p>
        </p:txBody>
      </p:sp>
      <p:sp>
        <p:nvSpPr>
          <p:cNvPr id="8" name="Text 5"/>
          <p:cNvSpPr/>
          <p:nvPr/>
        </p:nvSpPr>
        <p:spPr>
          <a:xfrm>
            <a:off x="3112770" y="2068354"/>
            <a:ext cx="2444948" cy="1385888"/>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Patrick Hand" pitchFamily="34" charset="0"/>
                <a:ea typeface="Patrick Hand" pitchFamily="34" charset="-122"/>
                <a:cs typeface="Patrick Hand" pitchFamily="34" charset="-120"/>
              </a:rPr>
              <a:t>From the brink of extinction with under 2,000 tigers in the early 2000s, India's tiger population has rebounded spectacularly to over 3,000 by 2025 through Project Tiger initiatives.</a:t>
            </a:r>
            <a:endParaRPr lang="en-US" sz="1350" dirty="0"/>
          </a:p>
        </p:txBody>
      </p:sp>
      <p:sp>
        <p:nvSpPr>
          <p:cNvPr id="9" name="Shape 6"/>
          <p:cNvSpPr/>
          <p:nvPr/>
        </p:nvSpPr>
        <p:spPr>
          <a:xfrm>
            <a:off x="5911810" y="1567101"/>
            <a:ext cx="2806660" cy="2345174"/>
          </a:xfrm>
          <a:prstGeom prst="roundRect">
            <a:avLst>
              <a:gd name="adj" fmla="val 3103"/>
            </a:avLst>
          </a:prstGeom>
          <a:solidFill>
            <a:srgbClr val="E6E6E6"/>
          </a:solidFill>
          <a:ln w="7620">
            <a:solidFill>
              <a:srgbClr val="CCCCCC"/>
            </a:solidFill>
            <a:prstDash val="solid"/>
          </a:ln>
        </p:spPr>
      </p:sp>
      <p:sp>
        <p:nvSpPr>
          <p:cNvPr id="10" name="Text 7"/>
          <p:cNvSpPr/>
          <p:nvPr/>
        </p:nvSpPr>
        <p:spPr>
          <a:xfrm>
            <a:off x="6092666" y="1747957"/>
            <a:ext cx="1732478" cy="216456"/>
          </a:xfrm>
          <a:prstGeom prst="rect">
            <a:avLst/>
          </a:prstGeom>
          <a:noFill/>
          <a:ln/>
        </p:spPr>
        <p:txBody>
          <a:bodyPr wrap="none" lIns="0" tIns="0" rIns="0" bIns="0" rtlCol="0" anchor="t"/>
          <a:lstStyle/>
          <a:p>
            <a:pPr marL="0" indent="0" algn="l">
              <a:lnSpc>
                <a:spcPts val="1700"/>
              </a:lnSpc>
              <a:buNone/>
            </a:pPr>
            <a:r>
              <a:rPr lang="en-US" sz="1350" dirty="0">
                <a:solidFill>
                  <a:srgbClr val="383838"/>
                </a:solidFill>
                <a:latin typeface="Patrick Hand" pitchFamily="34" charset="0"/>
                <a:ea typeface="Patrick Hand" pitchFamily="34" charset="-122"/>
                <a:cs typeface="Patrick Hand" pitchFamily="34" charset="-120"/>
              </a:rPr>
              <a:t>Lion Legacy</a:t>
            </a:r>
            <a:endParaRPr lang="en-US" sz="1350" dirty="0"/>
          </a:p>
        </p:txBody>
      </p:sp>
      <p:sp>
        <p:nvSpPr>
          <p:cNvPr id="11" name="Text 8"/>
          <p:cNvSpPr/>
          <p:nvPr/>
        </p:nvSpPr>
        <p:spPr>
          <a:xfrm>
            <a:off x="6092666" y="2068354"/>
            <a:ext cx="2444948" cy="1385888"/>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Patrick Hand" pitchFamily="34" charset="0"/>
                <a:ea typeface="Patrick Hand" pitchFamily="34" charset="-122"/>
                <a:cs typeface="Patrick Hand" pitchFamily="34" charset="-120"/>
              </a:rPr>
              <a:t>Gir National Park's dedicated conservation efforts saved the Asiatic lion from near extinction, growing the population from double digits to over 500 individuals.</a:t>
            </a:r>
            <a:endParaRPr lang="en-US" sz="1350" dirty="0"/>
          </a:p>
        </p:txBody>
      </p:sp>
      <p:sp>
        <p:nvSpPr>
          <p:cNvPr id="12" name="Shape 9"/>
          <p:cNvSpPr/>
          <p:nvPr/>
        </p:nvSpPr>
        <p:spPr>
          <a:xfrm>
            <a:off x="8891707" y="1567101"/>
            <a:ext cx="2806779" cy="2345174"/>
          </a:xfrm>
          <a:prstGeom prst="roundRect">
            <a:avLst>
              <a:gd name="adj" fmla="val 3103"/>
            </a:avLst>
          </a:prstGeom>
          <a:solidFill>
            <a:srgbClr val="E6E6E6"/>
          </a:solidFill>
          <a:ln w="7620">
            <a:solidFill>
              <a:srgbClr val="CCCCCC"/>
            </a:solidFill>
            <a:prstDash val="solid"/>
          </a:ln>
        </p:spPr>
      </p:sp>
      <p:sp>
        <p:nvSpPr>
          <p:cNvPr id="13" name="Text 10"/>
          <p:cNvSpPr/>
          <p:nvPr/>
        </p:nvSpPr>
        <p:spPr>
          <a:xfrm>
            <a:off x="9072563" y="1747957"/>
            <a:ext cx="1732478" cy="216456"/>
          </a:xfrm>
          <a:prstGeom prst="rect">
            <a:avLst/>
          </a:prstGeom>
          <a:noFill/>
          <a:ln/>
        </p:spPr>
        <p:txBody>
          <a:bodyPr wrap="none" lIns="0" tIns="0" rIns="0" bIns="0" rtlCol="0" anchor="t"/>
          <a:lstStyle/>
          <a:p>
            <a:pPr marL="0" indent="0" algn="l">
              <a:lnSpc>
                <a:spcPts val="1700"/>
              </a:lnSpc>
              <a:buNone/>
            </a:pPr>
            <a:r>
              <a:rPr lang="en-US" sz="1350" dirty="0">
                <a:solidFill>
                  <a:srgbClr val="383838"/>
                </a:solidFill>
                <a:latin typeface="Patrick Hand" pitchFamily="34" charset="0"/>
                <a:ea typeface="Patrick Hand" pitchFamily="34" charset="-122"/>
                <a:cs typeface="Patrick Hand" pitchFamily="34" charset="-120"/>
              </a:rPr>
              <a:t>Community Conservation</a:t>
            </a:r>
            <a:endParaRPr lang="en-US" sz="1350" dirty="0"/>
          </a:p>
        </p:txBody>
      </p:sp>
      <p:sp>
        <p:nvSpPr>
          <p:cNvPr id="14" name="Text 11"/>
          <p:cNvSpPr/>
          <p:nvPr/>
        </p:nvSpPr>
        <p:spPr>
          <a:xfrm>
            <a:off x="9072563" y="2068354"/>
            <a:ext cx="2445068" cy="1663065"/>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Patrick Hand" pitchFamily="34" charset="0"/>
                <a:ea typeface="Patrick Hand" pitchFamily="34" charset="-122"/>
                <a:cs typeface="Patrick Hand" pitchFamily="34" charset="-120"/>
              </a:rPr>
              <a:t>Innovative programs involving local communities as wildlife guardians have created sustainable livelihoods while protecting habitats, proving conservation and development can coexist.</a:t>
            </a:r>
            <a:endParaRPr lang="en-US" sz="1350" dirty="0"/>
          </a:p>
        </p:txBody>
      </p:sp>
      <p:sp>
        <p:nvSpPr>
          <p:cNvPr id="15" name="Text 12"/>
          <p:cNvSpPr/>
          <p:nvPr/>
        </p:nvSpPr>
        <p:spPr>
          <a:xfrm>
            <a:off x="2931914" y="4280416"/>
            <a:ext cx="2229803" cy="259794"/>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atrick Hand" pitchFamily="34" charset="0"/>
                <a:ea typeface="Patrick Hand" pitchFamily="34" charset="-122"/>
                <a:cs typeface="Patrick Hand" pitchFamily="34" charset="-120"/>
              </a:rPr>
              <a:t>Inspiring the Next Generation</a:t>
            </a:r>
            <a:endParaRPr lang="en-US" sz="1600" dirty="0"/>
          </a:p>
        </p:txBody>
      </p:sp>
      <p:sp>
        <p:nvSpPr>
          <p:cNvPr id="16" name="Text 13"/>
          <p:cNvSpPr/>
          <p:nvPr/>
        </p:nvSpPr>
        <p:spPr>
          <a:xfrm>
            <a:off x="2931914" y="4713446"/>
            <a:ext cx="5090874" cy="1108710"/>
          </a:xfrm>
          <a:prstGeom prst="rect">
            <a:avLst/>
          </a:prstGeom>
          <a:noFill/>
          <a:ln/>
        </p:spPr>
        <p:txBody>
          <a:bodyPr wrap="square" lIns="0" tIns="0" rIns="0" bIns="0" rtlCol="0" anchor="t"/>
          <a:lstStyle/>
          <a:p>
            <a:pPr marL="0" indent="0" algn="l">
              <a:lnSpc>
                <a:spcPts val="2150"/>
              </a:lnSpc>
              <a:buNone/>
            </a:pPr>
            <a:r>
              <a:rPr lang="en-US" sz="1350" dirty="0">
                <a:solidFill>
                  <a:srgbClr val="383838"/>
                </a:solidFill>
                <a:latin typeface="Patrick Hand" pitchFamily="34" charset="0"/>
                <a:ea typeface="Patrick Hand" pitchFamily="34" charset="-122"/>
                <a:cs typeface="Patrick Hand" pitchFamily="34" charset="-120"/>
              </a:rPr>
              <a:t>Education programs like Wild Shaale are empowering youth with knowledge and passion for biodiversity protection. These initiatives are creating a generation of conservation champions who understand the intrinsic value of wildlife and are committed to its preservation.</a:t>
            </a:r>
            <a:endParaRPr lang="en-US" sz="1350" dirty="0"/>
          </a:p>
        </p:txBody>
      </p:sp>
      <p:pic>
        <p:nvPicPr>
          <p:cNvPr id="17" name="Image 1" descr="preencoded.png"/>
          <p:cNvPicPr>
            <a:picLocks noChangeAspect="1"/>
          </p:cNvPicPr>
          <p:nvPr/>
        </p:nvPicPr>
        <p:blipFill>
          <a:blip r:embed="rId5"/>
          <a:stretch>
            <a:fillRect/>
          </a:stretch>
        </p:blipFill>
        <p:spPr>
          <a:xfrm>
            <a:off x="8453080" y="4302085"/>
            <a:ext cx="3253026" cy="3253026"/>
          </a:xfrm>
          <a:prstGeom prst="rect">
            <a:avLst/>
          </a:prstGeom>
        </p:spPr>
      </p:pic>
      <p:sp>
        <p:nvSpPr>
          <p:cNvPr id="18" name="Rectangle: Rounded Corners 17">
            <a:extLst>
              <a:ext uri="{FF2B5EF4-FFF2-40B4-BE49-F238E27FC236}">
                <a16:creationId xmlns:a16="http://schemas.microsoft.com/office/drawing/2014/main" id="{E2B9BBC7-2C6F-54C1-3869-9BE5BB4F8D6B}"/>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18836"/>
          </a:xfrm>
          <a:prstGeom prst="rect">
            <a:avLst/>
          </a:prstGeom>
        </p:spPr>
      </p:pic>
      <p:sp>
        <p:nvSpPr>
          <p:cNvPr id="3" name="Shape 0"/>
          <p:cNvSpPr/>
          <p:nvPr/>
        </p:nvSpPr>
        <p:spPr>
          <a:xfrm>
            <a:off x="3026569" y="2584966"/>
            <a:ext cx="1330285" cy="333851"/>
          </a:xfrm>
          <a:prstGeom prst="roundRect">
            <a:avLst>
              <a:gd name="adj" fmla="val 17060"/>
            </a:avLst>
          </a:prstGeom>
          <a:noFill/>
          <a:ln w="7620">
            <a:solidFill>
              <a:srgbClr val="CCCCCC"/>
            </a:solidFill>
            <a:prstDash val="solid"/>
          </a:ln>
        </p:spPr>
      </p:sp>
      <p:sp>
        <p:nvSpPr>
          <p:cNvPr id="4" name="Text 1"/>
          <p:cNvSpPr/>
          <p:nvPr/>
        </p:nvSpPr>
        <p:spPr>
          <a:xfrm>
            <a:off x="3135868" y="2643426"/>
            <a:ext cx="1111687" cy="216932"/>
          </a:xfrm>
          <a:prstGeom prst="rect">
            <a:avLst/>
          </a:prstGeom>
          <a:noFill/>
          <a:ln/>
        </p:spPr>
        <p:txBody>
          <a:bodyPr wrap="none" lIns="0" tIns="0" rIns="0" bIns="0" rtlCol="0" anchor="t"/>
          <a:lstStyle/>
          <a:p>
            <a:pPr marL="0" indent="0" algn="l">
              <a:lnSpc>
                <a:spcPts val="1700"/>
              </a:lnSpc>
              <a:buNone/>
            </a:pPr>
            <a:r>
              <a:rPr lang="en-US" sz="1050" dirty="0">
                <a:solidFill>
                  <a:srgbClr val="CCCCCC"/>
                </a:solidFill>
                <a:latin typeface="Patrick Hand" pitchFamily="34" charset="0"/>
                <a:ea typeface="Patrick Hand" pitchFamily="34" charset="-122"/>
                <a:cs typeface="Patrick Hand" pitchFamily="34" charset="-120"/>
              </a:rPr>
              <a:t>ONGOING CHALLENGES</a:t>
            </a:r>
            <a:endParaRPr lang="en-US" sz="1050" dirty="0"/>
          </a:p>
        </p:txBody>
      </p:sp>
      <p:sp>
        <p:nvSpPr>
          <p:cNvPr id="5" name="Text 2"/>
          <p:cNvSpPr/>
          <p:nvPr/>
        </p:nvSpPr>
        <p:spPr>
          <a:xfrm>
            <a:off x="3026569" y="2986564"/>
            <a:ext cx="3390186" cy="423624"/>
          </a:xfrm>
          <a:prstGeom prst="rect">
            <a:avLst/>
          </a:prstGeom>
          <a:noFill/>
          <a:ln/>
        </p:spPr>
        <p:txBody>
          <a:bodyPr wrap="none" lIns="0" tIns="0" rIns="0" bIns="0" rtlCol="0" anchor="t"/>
          <a:lstStyle/>
          <a:p>
            <a:pPr marL="0" indent="0" algn="l">
              <a:lnSpc>
                <a:spcPts val="3300"/>
              </a:lnSpc>
              <a:buNone/>
            </a:pPr>
            <a:r>
              <a:rPr lang="en-US" sz="2650" dirty="0">
                <a:solidFill>
                  <a:srgbClr val="383838"/>
                </a:solidFill>
                <a:latin typeface="Patrick Hand" pitchFamily="34" charset="0"/>
                <a:ea typeface="Patrick Hand" pitchFamily="34" charset="-122"/>
                <a:cs typeface="Patrick Hand" pitchFamily="34" charset="-120"/>
              </a:rPr>
              <a:t>Challenges Ahead</a:t>
            </a:r>
            <a:endParaRPr lang="en-US" sz="2650" dirty="0"/>
          </a:p>
        </p:txBody>
      </p:sp>
      <p:pic>
        <p:nvPicPr>
          <p:cNvPr id="6" name="Image 1" descr="preencoded.png"/>
          <p:cNvPicPr>
            <a:picLocks noChangeAspect="1"/>
          </p:cNvPicPr>
          <p:nvPr/>
        </p:nvPicPr>
        <p:blipFill>
          <a:blip r:embed="rId4"/>
          <a:stretch>
            <a:fillRect/>
          </a:stretch>
        </p:blipFill>
        <p:spPr>
          <a:xfrm>
            <a:off x="3026569" y="3664387"/>
            <a:ext cx="2859048" cy="677942"/>
          </a:xfrm>
          <a:prstGeom prst="rect">
            <a:avLst/>
          </a:prstGeom>
        </p:spPr>
      </p:pic>
      <p:sp>
        <p:nvSpPr>
          <p:cNvPr id="7" name="Text 3"/>
          <p:cNvSpPr/>
          <p:nvPr/>
        </p:nvSpPr>
        <p:spPr>
          <a:xfrm>
            <a:off x="3195995" y="4511754"/>
            <a:ext cx="1695093" cy="211931"/>
          </a:xfrm>
          <a:prstGeom prst="rect">
            <a:avLst/>
          </a:prstGeom>
          <a:noFill/>
          <a:ln/>
        </p:spPr>
        <p:txBody>
          <a:bodyPr wrap="none" lIns="0" tIns="0" rIns="0" bIns="0" rtlCol="0" anchor="t"/>
          <a:lstStyle/>
          <a:p>
            <a:pPr marL="0" indent="0" algn="l">
              <a:lnSpc>
                <a:spcPts val="1650"/>
              </a:lnSpc>
              <a:buNone/>
            </a:pPr>
            <a:r>
              <a:rPr lang="en-US" sz="1300" dirty="0">
                <a:solidFill>
                  <a:srgbClr val="383838"/>
                </a:solidFill>
                <a:latin typeface="Patrick Hand" pitchFamily="34" charset="0"/>
                <a:ea typeface="Patrick Hand" pitchFamily="34" charset="-122"/>
                <a:cs typeface="Patrick Hand" pitchFamily="34" charset="-120"/>
              </a:rPr>
              <a:t>Habitat Fragmentation</a:t>
            </a:r>
            <a:endParaRPr lang="en-US" sz="1300" dirty="0"/>
          </a:p>
        </p:txBody>
      </p:sp>
      <p:sp>
        <p:nvSpPr>
          <p:cNvPr id="8" name="Text 4"/>
          <p:cNvSpPr/>
          <p:nvPr/>
        </p:nvSpPr>
        <p:spPr>
          <a:xfrm>
            <a:off x="3195995" y="4825365"/>
            <a:ext cx="2520196" cy="1084898"/>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Patrick Hand" pitchFamily="34" charset="0"/>
                <a:ea typeface="Patrick Hand" pitchFamily="34" charset="-122"/>
                <a:cs typeface="Patrick Hand" pitchFamily="34" charset="-120"/>
              </a:rPr>
              <a:t>Infrastructure development continues to slice through wildlife corridors, isolating populations and limiting genetic diversity.</a:t>
            </a:r>
            <a:endParaRPr lang="en-US" sz="1300" dirty="0"/>
          </a:p>
        </p:txBody>
      </p:sp>
      <p:pic>
        <p:nvPicPr>
          <p:cNvPr id="9" name="Image 2" descr="preencoded.png"/>
          <p:cNvPicPr>
            <a:picLocks noChangeAspect="1"/>
          </p:cNvPicPr>
          <p:nvPr/>
        </p:nvPicPr>
        <p:blipFill>
          <a:blip r:embed="rId5"/>
          <a:stretch>
            <a:fillRect/>
          </a:stretch>
        </p:blipFill>
        <p:spPr>
          <a:xfrm>
            <a:off x="5885617" y="3664387"/>
            <a:ext cx="2859048" cy="677942"/>
          </a:xfrm>
          <a:prstGeom prst="rect">
            <a:avLst/>
          </a:prstGeom>
        </p:spPr>
      </p:pic>
      <p:sp>
        <p:nvSpPr>
          <p:cNvPr id="10" name="Text 5"/>
          <p:cNvSpPr/>
          <p:nvPr/>
        </p:nvSpPr>
        <p:spPr>
          <a:xfrm>
            <a:off x="6055043" y="4511754"/>
            <a:ext cx="1695093" cy="211931"/>
          </a:xfrm>
          <a:prstGeom prst="rect">
            <a:avLst/>
          </a:prstGeom>
          <a:noFill/>
          <a:ln/>
        </p:spPr>
        <p:txBody>
          <a:bodyPr wrap="none" lIns="0" tIns="0" rIns="0" bIns="0" rtlCol="0" anchor="t"/>
          <a:lstStyle/>
          <a:p>
            <a:pPr marL="0" indent="0" algn="l">
              <a:lnSpc>
                <a:spcPts val="1650"/>
              </a:lnSpc>
              <a:buNone/>
            </a:pPr>
            <a:r>
              <a:rPr lang="en-US" sz="1300" dirty="0">
                <a:solidFill>
                  <a:srgbClr val="383838"/>
                </a:solidFill>
                <a:latin typeface="Patrick Hand" pitchFamily="34" charset="0"/>
                <a:ea typeface="Patrick Hand" pitchFamily="34" charset="-122"/>
                <a:cs typeface="Patrick Hand" pitchFamily="34" charset="-120"/>
              </a:rPr>
              <a:t>Human-Wildlife Conflict</a:t>
            </a:r>
            <a:endParaRPr lang="en-US" sz="1300" dirty="0"/>
          </a:p>
        </p:txBody>
      </p:sp>
      <p:sp>
        <p:nvSpPr>
          <p:cNvPr id="11" name="Text 6"/>
          <p:cNvSpPr/>
          <p:nvPr/>
        </p:nvSpPr>
        <p:spPr>
          <a:xfrm>
            <a:off x="6055043" y="4825365"/>
            <a:ext cx="2520196" cy="1084898"/>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Patrick Hand" pitchFamily="34" charset="0"/>
                <a:ea typeface="Patrick Hand" pitchFamily="34" charset="-122"/>
                <a:cs typeface="Patrick Hand" pitchFamily="34" charset="-120"/>
              </a:rPr>
              <a:t>Expanding human settlements are encroaching on wildlife territories, leading to increased confrontations and casualties on both sides.</a:t>
            </a:r>
            <a:endParaRPr lang="en-US" sz="1300" dirty="0"/>
          </a:p>
        </p:txBody>
      </p:sp>
      <p:pic>
        <p:nvPicPr>
          <p:cNvPr id="12" name="Image 3" descr="preencoded.png"/>
          <p:cNvPicPr>
            <a:picLocks noChangeAspect="1"/>
          </p:cNvPicPr>
          <p:nvPr/>
        </p:nvPicPr>
        <p:blipFill>
          <a:blip r:embed="rId6"/>
          <a:stretch>
            <a:fillRect/>
          </a:stretch>
        </p:blipFill>
        <p:spPr>
          <a:xfrm>
            <a:off x="8744664" y="3664387"/>
            <a:ext cx="2859048" cy="677942"/>
          </a:xfrm>
          <a:prstGeom prst="rect">
            <a:avLst/>
          </a:prstGeom>
        </p:spPr>
      </p:pic>
      <p:sp>
        <p:nvSpPr>
          <p:cNvPr id="13" name="Text 7"/>
          <p:cNvSpPr/>
          <p:nvPr/>
        </p:nvSpPr>
        <p:spPr>
          <a:xfrm>
            <a:off x="8914090" y="4511754"/>
            <a:ext cx="1695093" cy="211931"/>
          </a:xfrm>
          <a:prstGeom prst="rect">
            <a:avLst/>
          </a:prstGeom>
          <a:noFill/>
          <a:ln/>
        </p:spPr>
        <p:txBody>
          <a:bodyPr wrap="none" lIns="0" tIns="0" rIns="0" bIns="0" rtlCol="0" anchor="t"/>
          <a:lstStyle/>
          <a:p>
            <a:pPr marL="0" indent="0" algn="l">
              <a:lnSpc>
                <a:spcPts val="1650"/>
              </a:lnSpc>
              <a:buNone/>
            </a:pPr>
            <a:r>
              <a:rPr lang="en-US" sz="1300" dirty="0">
                <a:solidFill>
                  <a:srgbClr val="383838"/>
                </a:solidFill>
                <a:latin typeface="Patrick Hand" pitchFamily="34" charset="0"/>
                <a:ea typeface="Patrick Hand" pitchFamily="34" charset="-122"/>
                <a:cs typeface="Patrick Hand" pitchFamily="34" charset="-120"/>
              </a:rPr>
              <a:t>Enforcement Gaps</a:t>
            </a:r>
            <a:endParaRPr lang="en-US" sz="1300" dirty="0"/>
          </a:p>
        </p:txBody>
      </p:sp>
      <p:sp>
        <p:nvSpPr>
          <p:cNvPr id="14" name="Text 8"/>
          <p:cNvSpPr/>
          <p:nvPr/>
        </p:nvSpPr>
        <p:spPr>
          <a:xfrm>
            <a:off x="8914090" y="4825365"/>
            <a:ext cx="2520196" cy="1084898"/>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Patrick Hand" pitchFamily="34" charset="0"/>
                <a:ea typeface="Patrick Hand" pitchFamily="34" charset="-122"/>
                <a:cs typeface="Patrick Hand" pitchFamily="34" charset="-120"/>
              </a:rPr>
              <a:t>Despite strong laws, enforcement against poaching and illegal trade requires more resources, technology, and coordination.</a:t>
            </a:r>
            <a:endParaRPr lang="en-US" sz="1300" dirty="0"/>
          </a:p>
        </p:txBody>
      </p:sp>
      <p:sp>
        <p:nvSpPr>
          <p:cNvPr id="15" name="Text 9"/>
          <p:cNvSpPr/>
          <p:nvPr/>
        </p:nvSpPr>
        <p:spPr>
          <a:xfrm>
            <a:off x="3280767" y="6524506"/>
            <a:ext cx="2714506" cy="254198"/>
          </a:xfrm>
          <a:prstGeom prst="rect">
            <a:avLst/>
          </a:prstGeom>
          <a:noFill/>
          <a:ln/>
        </p:spPr>
        <p:txBody>
          <a:bodyPr wrap="none" lIns="0" tIns="0" rIns="0" bIns="0" rtlCol="0" anchor="t"/>
          <a:lstStyle/>
          <a:p>
            <a:pPr marL="0" indent="0" algn="l">
              <a:lnSpc>
                <a:spcPts val="2000"/>
              </a:lnSpc>
              <a:buNone/>
            </a:pPr>
            <a:r>
              <a:rPr lang="en-US" sz="1600" dirty="0">
                <a:solidFill>
                  <a:srgbClr val="383838"/>
                </a:solidFill>
                <a:latin typeface="Patrick Hand" pitchFamily="34" charset="0"/>
                <a:ea typeface="Patrick Hand" pitchFamily="34" charset="-122"/>
                <a:cs typeface="Patrick Hand" pitchFamily="34" charset="-120"/>
              </a:rPr>
              <a:t>Climate Change: The Invisible Threat</a:t>
            </a:r>
            <a:endParaRPr lang="en-US" sz="1600" dirty="0"/>
          </a:p>
        </p:txBody>
      </p:sp>
      <p:sp>
        <p:nvSpPr>
          <p:cNvPr id="16" name="Text 10"/>
          <p:cNvSpPr/>
          <p:nvPr/>
        </p:nvSpPr>
        <p:spPr>
          <a:xfrm>
            <a:off x="3280767" y="7032903"/>
            <a:ext cx="8322945" cy="542449"/>
          </a:xfrm>
          <a:prstGeom prst="rect">
            <a:avLst/>
          </a:prstGeom>
          <a:noFill/>
          <a:ln/>
        </p:spPr>
        <p:txBody>
          <a:bodyPr wrap="square" lIns="0" tIns="0" rIns="0" bIns="0" rtlCol="0" anchor="t"/>
          <a:lstStyle/>
          <a:p>
            <a:pPr marL="0" indent="0" algn="l">
              <a:lnSpc>
                <a:spcPts val="2100"/>
              </a:lnSpc>
              <a:buNone/>
            </a:pPr>
            <a:r>
              <a:rPr lang="en-US" sz="1300" dirty="0">
                <a:solidFill>
                  <a:srgbClr val="383838"/>
                </a:solidFill>
                <a:latin typeface="Patrick Hand" pitchFamily="34" charset="0"/>
                <a:ea typeface="Patrick Hand" pitchFamily="34" charset="-122"/>
                <a:cs typeface="Patrick Hand" pitchFamily="34" charset="-120"/>
              </a:rPr>
              <a:t>Rising temperatures and unpredictable weather patterns are forcing species to adapt faster than evolution allows. Adaptive conservation strategies incorporating climate resilience are essential for long-term wildlife survival.</a:t>
            </a:r>
            <a:endParaRPr lang="en-US" sz="1300" dirty="0"/>
          </a:p>
        </p:txBody>
      </p:sp>
      <p:sp>
        <p:nvSpPr>
          <p:cNvPr id="17" name="Shape 11"/>
          <p:cNvSpPr/>
          <p:nvPr/>
        </p:nvSpPr>
        <p:spPr>
          <a:xfrm>
            <a:off x="3026569" y="6270308"/>
            <a:ext cx="22860" cy="1495663"/>
          </a:xfrm>
          <a:prstGeom prst="rect">
            <a:avLst/>
          </a:prstGeom>
          <a:solidFill>
            <a:srgbClr val="CCCCCC"/>
          </a:solidFill>
          <a:ln/>
        </p:spPr>
      </p:sp>
      <p:sp>
        <p:nvSpPr>
          <p:cNvPr id="18" name="Rectangle: Rounded Corners 17">
            <a:extLst>
              <a:ext uri="{FF2B5EF4-FFF2-40B4-BE49-F238E27FC236}">
                <a16:creationId xmlns:a16="http://schemas.microsoft.com/office/drawing/2014/main" id="{84624D61-376A-2362-93C2-CA636E76FD62}"/>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1226820" y="663297"/>
            <a:ext cx="1535073" cy="452318"/>
          </a:xfrm>
          <a:prstGeom prst="roundRect">
            <a:avLst>
              <a:gd name="adj" fmla="val 17876"/>
            </a:avLst>
          </a:prstGeom>
          <a:solidFill>
            <a:srgbClr val="E6E6E6"/>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124" y="793194"/>
            <a:ext cx="192405" cy="192405"/>
          </a:xfrm>
          <a:prstGeom prst="rect">
            <a:avLst/>
          </a:prstGeom>
        </p:spPr>
      </p:pic>
      <p:sp>
        <p:nvSpPr>
          <p:cNvPr id="4" name="Text 1"/>
          <p:cNvSpPr/>
          <p:nvPr/>
        </p:nvSpPr>
        <p:spPr>
          <a:xfrm>
            <a:off x="1659731" y="735449"/>
            <a:ext cx="957858" cy="308015"/>
          </a:xfrm>
          <a:prstGeom prst="rect">
            <a:avLst/>
          </a:prstGeom>
          <a:noFill/>
          <a:ln/>
        </p:spPr>
        <p:txBody>
          <a:bodyPr wrap="none" lIns="0" tIns="0" rIns="0" bIns="0" rtlCol="0" anchor="t"/>
          <a:lstStyle/>
          <a:p>
            <a:pPr marL="0" indent="0" algn="l">
              <a:lnSpc>
                <a:spcPts val="2400"/>
              </a:lnSpc>
              <a:buNone/>
            </a:pPr>
            <a:r>
              <a:rPr lang="en-US" sz="1500" dirty="0">
                <a:solidFill>
                  <a:srgbClr val="383838"/>
                </a:solidFill>
                <a:latin typeface="Patrick Hand" pitchFamily="34" charset="0"/>
                <a:ea typeface="Patrick Hand" pitchFamily="34" charset="-122"/>
                <a:cs typeface="Patrick Hand" pitchFamily="34" charset="-120"/>
              </a:rPr>
              <a:t>TAKE ACTION</a:t>
            </a:r>
            <a:endParaRPr lang="en-US" sz="1500" dirty="0"/>
          </a:p>
        </p:txBody>
      </p:sp>
      <p:sp>
        <p:nvSpPr>
          <p:cNvPr id="5" name="Text 2"/>
          <p:cNvSpPr/>
          <p:nvPr/>
        </p:nvSpPr>
        <p:spPr>
          <a:xfrm>
            <a:off x="1226820" y="1211818"/>
            <a:ext cx="4812863" cy="601504"/>
          </a:xfrm>
          <a:prstGeom prst="rect">
            <a:avLst/>
          </a:prstGeom>
          <a:noFill/>
          <a:ln/>
        </p:spPr>
        <p:txBody>
          <a:bodyPr wrap="none" lIns="0" tIns="0" rIns="0" bIns="0" rtlCol="0" anchor="t"/>
          <a:lstStyle/>
          <a:p>
            <a:pPr marL="0" indent="0" algn="l">
              <a:lnSpc>
                <a:spcPts val="4700"/>
              </a:lnSpc>
              <a:buNone/>
            </a:pPr>
            <a:r>
              <a:rPr lang="en-US" sz="3750" dirty="0">
                <a:solidFill>
                  <a:srgbClr val="383838"/>
                </a:solidFill>
                <a:latin typeface="Patrick Hand" pitchFamily="34" charset="0"/>
                <a:ea typeface="Patrick Hand" pitchFamily="34" charset="-122"/>
                <a:cs typeface="Patrick Hand" pitchFamily="34" charset="-120"/>
              </a:rPr>
              <a:t>How You Can Help</a:t>
            </a:r>
            <a:endParaRPr lang="en-US" sz="3750" dirty="0"/>
          </a:p>
        </p:txBody>
      </p:sp>
      <p:sp>
        <p:nvSpPr>
          <p:cNvPr id="6" name="Text 3"/>
          <p:cNvSpPr/>
          <p:nvPr/>
        </p:nvSpPr>
        <p:spPr>
          <a:xfrm>
            <a:off x="1226820" y="2174200"/>
            <a:ext cx="12176760" cy="769858"/>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Wildlife conservation isn't just the government's responsibility—every citizen can contribute to protecting India's natural heritage. Small actions collectively create massive impact.</a:t>
            </a:r>
            <a:endParaRPr lang="en-US" sz="18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6820" y="3214688"/>
            <a:ext cx="601504" cy="601504"/>
          </a:xfrm>
          <a:prstGeom prst="rect">
            <a:avLst/>
          </a:prstGeom>
        </p:spPr>
      </p:pic>
      <p:sp>
        <p:nvSpPr>
          <p:cNvPr id="8" name="Text 4"/>
          <p:cNvSpPr/>
          <p:nvPr/>
        </p:nvSpPr>
        <p:spPr>
          <a:xfrm>
            <a:off x="2129076" y="3357563"/>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383838"/>
                </a:solidFill>
                <a:latin typeface="Patrick Hand" pitchFamily="34" charset="0"/>
                <a:ea typeface="Patrick Hand" pitchFamily="34" charset="-122"/>
                <a:cs typeface="Patrick Hand" pitchFamily="34" charset="-120"/>
              </a:rPr>
              <a:t>Support Eco-Tourism</a:t>
            </a:r>
            <a:endParaRPr lang="en-US" sz="1850" dirty="0"/>
          </a:p>
        </p:txBody>
      </p:sp>
      <p:sp>
        <p:nvSpPr>
          <p:cNvPr id="9" name="Text 5"/>
          <p:cNvSpPr/>
          <p:nvPr/>
        </p:nvSpPr>
        <p:spPr>
          <a:xfrm>
            <a:off x="2129076" y="3802618"/>
            <a:ext cx="5035748" cy="1539716"/>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Choose responsible wildlife experiences that fund conservation and provide sustainable income to local communities. Your tourism rupees become conservation dollars.</a:t>
            </a:r>
            <a:endParaRPr lang="en-US" sz="18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5576" y="3214688"/>
            <a:ext cx="601504" cy="601504"/>
          </a:xfrm>
          <a:prstGeom prst="rect">
            <a:avLst/>
          </a:prstGeom>
        </p:spPr>
      </p:pic>
      <p:sp>
        <p:nvSpPr>
          <p:cNvPr id="11" name="Text 6"/>
          <p:cNvSpPr/>
          <p:nvPr/>
        </p:nvSpPr>
        <p:spPr>
          <a:xfrm>
            <a:off x="8367832" y="3357563"/>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383838"/>
                </a:solidFill>
                <a:latin typeface="Patrick Hand" pitchFamily="34" charset="0"/>
                <a:ea typeface="Patrick Hand" pitchFamily="34" charset="-122"/>
                <a:cs typeface="Patrick Hand" pitchFamily="34" charset="-120"/>
              </a:rPr>
              <a:t>Spread Awareness</a:t>
            </a:r>
            <a:endParaRPr lang="en-US" sz="1850" dirty="0"/>
          </a:p>
        </p:txBody>
      </p:sp>
      <p:sp>
        <p:nvSpPr>
          <p:cNvPr id="12" name="Text 7"/>
          <p:cNvSpPr/>
          <p:nvPr/>
        </p:nvSpPr>
        <p:spPr>
          <a:xfrm>
            <a:off x="8367832" y="3802618"/>
            <a:ext cx="5035748" cy="1154787"/>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Educate others about wildlife laws, conservation needs, and the importance of biodiversity. Share knowledge through social media, schools, and community groups.</a:t>
            </a:r>
            <a:endParaRPr lang="en-US" sz="18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6820" y="5823585"/>
            <a:ext cx="601504" cy="601504"/>
          </a:xfrm>
          <a:prstGeom prst="rect">
            <a:avLst/>
          </a:prstGeom>
        </p:spPr>
      </p:pic>
      <p:sp>
        <p:nvSpPr>
          <p:cNvPr id="14" name="Text 8"/>
          <p:cNvSpPr/>
          <p:nvPr/>
        </p:nvSpPr>
        <p:spPr>
          <a:xfrm>
            <a:off x="2129076" y="5966460"/>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383838"/>
                </a:solidFill>
                <a:latin typeface="Patrick Hand" pitchFamily="34" charset="0"/>
                <a:ea typeface="Patrick Hand" pitchFamily="34" charset="-122"/>
                <a:cs typeface="Patrick Hand" pitchFamily="34" charset="-120"/>
              </a:rPr>
              <a:t>Participate &amp; Support</a:t>
            </a:r>
            <a:endParaRPr lang="en-US" sz="1850" dirty="0"/>
          </a:p>
        </p:txBody>
      </p:sp>
      <p:sp>
        <p:nvSpPr>
          <p:cNvPr id="15" name="Text 9"/>
          <p:cNvSpPr/>
          <p:nvPr/>
        </p:nvSpPr>
        <p:spPr>
          <a:xfrm>
            <a:off x="2129076" y="6411516"/>
            <a:ext cx="5035748" cy="1154787"/>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Join or donate to local conservation initiatives, wildlife NGOs, and community-based protection programs working on the ground.</a:t>
            </a:r>
            <a:endParaRPr lang="en-US" sz="1850" dirty="0"/>
          </a:p>
        </p:txBody>
      </p:sp>
      <p:pic>
        <p:nvPicPr>
          <p:cNvPr id="1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65576" y="5823585"/>
            <a:ext cx="601504" cy="601504"/>
          </a:xfrm>
          <a:prstGeom prst="rect">
            <a:avLst/>
          </a:prstGeom>
        </p:spPr>
      </p:pic>
      <p:sp>
        <p:nvSpPr>
          <p:cNvPr id="17" name="Text 10"/>
          <p:cNvSpPr/>
          <p:nvPr/>
        </p:nvSpPr>
        <p:spPr>
          <a:xfrm>
            <a:off x="8367832" y="5966460"/>
            <a:ext cx="2406372" cy="300752"/>
          </a:xfrm>
          <a:prstGeom prst="rect">
            <a:avLst/>
          </a:prstGeom>
          <a:noFill/>
          <a:ln/>
        </p:spPr>
        <p:txBody>
          <a:bodyPr wrap="none" lIns="0" tIns="0" rIns="0" bIns="0" rtlCol="0" anchor="t"/>
          <a:lstStyle/>
          <a:p>
            <a:pPr marL="0" indent="0" algn="l">
              <a:lnSpc>
                <a:spcPts val="2350"/>
              </a:lnSpc>
              <a:buNone/>
            </a:pPr>
            <a:r>
              <a:rPr lang="en-US" sz="1850" dirty="0">
                <a:solidFill>
                  <a:srgbClr val="383838"/>
                </a:solidFill>
                <a:latin typeface="Patrick Hand" pitchFamily="34" charset="0"/>
                <a:ea typeface="Patrick Hand" pitchFamily="34" charset="-122"/>
                <a:cs typeface="Patrick Hand" pitchFamily="34" charset="-120"/>
              </a:rPr>
              <a:t>Advocate for Policy</a:t>
            </a:r>
            <a:endParaRPr lang="en-US" sz="1850" dirty="0"/>
          </a:p>
        </p:txBody>
      </p:sp>
      <p:sp>
        <p:nvSpPr>
          <p:cNvPr id="18" name="Text 11"/>
          <p:cNvSpPr/>
          <p:nvPr/>
        </p:nvSpPr>
        <p:spPr>
          <a:xfrm>
            <a:off x="8367832" y="6411516"/>
            <a:ext cx="5035748" cy="1154787"/>
          </a:xfrm>
          <a:prstGeom prst="rect">
            <a:avLst/>
          </a:prstGeom>
          <a:noFill/>
          <a:ln/>
        </p:spPr>
        <p:txBody>
          <a:bodyPr wrap="square" lIns="0" tIns="0" rIns="0" bIns="0" rtlCol="0" anchor="t"/>
          <a:lstStyle/>
          <a:p>
            <a:pPr marL="0" indent="0" algn="l">
              <a:lnSpc>
                <a:spcPts val="3000"/>
              </a:lnSpc>
              <a:buNone/>
            </a:pPr>
            <a:r>
              <a:rPr lang="en-US" sz="1850" dirty="0">
                <a:solidFill>
                  <a:srgbClr val="383838"/>
                </a:solidFill>
                <a:latin typeface="Patrick Hand" pitchFamily="34" charset="0"/>
                <a:ea typeface="Patrick Hand" pitchFamily="34" charset="-122"/>
                <a:cs typeface="Patrick Hand" pitchFamily="34" charset="-120"/>
              </a:rPr>
              <a:t>Support policies that balance development with wildlife protection. Engage with local representatives to prioritize sustainable growth over unchecked expansion.</a:t>
            </a:r>
            <a:endParaRPr lang="en-US" sz="1850" dirty="0"/>
          </a:p>
        </p:txBody>
      </p:sp>
      <p:sp>
        <p:nvSpPr>
          <p:cNvPr id="19" name="Rectangle: Rounded Corners 18">
            <a:extLst>
              <a:ext uri="{FF2B5EF4-FFF2-40B4-BE49-F238E27FC236}">
                <a16:creationId xmlns:a16="http://schemas.microsoft.com/office/drawing/2014/main" id="{43B7E033-0962-018D-330A-49B7DD3A9CD7}"/>
              </a:ext>
            </a:extLst>
          </p:cNvPr>
          <p:cNvSpPr/>
          <p:nvPr/>
        </p:nvSpPr>
        <p:spPr>
          <a:xfrm>
            <a:off x="12812751" y="7802641"/>
            <a:ext cx="1788426" cy="31393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Berojghar</a:t>
            </a:r>
            <a:r>
              <a:rPr lang="en-US" dirty="0"/>
              <a:t> team</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1108</Words>
  <Application>Microsoft Office PowerPoint</Application>
  <PresentationFormat>Custom</PresentationFormat>
  <Paragraphs>128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Patrick Hand</vt:lpstr>
      <vt:lpstr>Arial</vt:lpstr>
      <vt:lpstr>Patrick Hand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Ankush Kr. Prasad</dc:creator>
  <cp:lastModifiedBy>A S</cp:lastModifiedBy>
  <cp:revision>2</cp:revision>
  <dcterms:created xsi:type="dcterms:W3CDTF">2026-01-06T14:11:56Z</dcterms:created>
  <dcterms:modified xsi:type="dcterms:W3CDTF">2026-01-06T14:17:14Z</dcterms:modified>
</cp:coreProperties>
</file>